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26" r:id="rId1"/>
  </p:sldMasterIdLst>
  <p:notesMasterIdLst>
    <p:notesMasterId r:id="rId13"/>
  </p:notesMasterIdLst>
  <p:sldIdLst>
    <p:sldId id="267" r:id="rId2"/>
    <p:sldId id="333" r:id="rId3"/>
    <p:sldId id="268" r:id="rId4"/>
    <p:sldId id="275" r:id="rId5"/>
    <p:sldId id="277" r:id="rId6"/>
    <p:sldId id="323" r:id="rId7"/>
    <p:sldId id="344" r:id="rId8"/>
    <p:sldId id="343" r:id="rId9"/>
    <p:sldId id="345" r:id="rId10"/>
    <p:sldId id="346" r:id="rId11"/>
    <p:sldId id="347" r:id="rId12"/>
  </p:sldIdLst>
  <p:sldSz cx="9144000" cy="5143500" type="screen16x9"/>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1pPr>
    <a:lvl2pPr marL="4572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2pPr>
    <a:lvl3pPr marL="9144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3pPr>
    <a:lvl4pPr marL="13716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4pPr>
    <a:lvl5pPr marL="18288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2400"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sz="2400"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sz="2400"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sz="2400" kern="1200">
        <a:solidFill>
          <a:schemeClr val="tx1"/>
        </a:solidFill>
        <a:latin typeface="Arial" charset="0"/>
        <a:ea typeface="ヒラギノ角ゴ Pro W3" charset="0"/>
        <a:cs typeface="ヒラギノ角ゴ Pro W3" charset="0"/>
      </a:defRPr>
    </a:lvl9pPr>
  </p:defaultTextStyle>
  <p:extLst>
    <p:ext uri="{EFAFB233-063F-42B5-8137-9DF3F51BA10A}">
      <p15:sldGuideLst xmlns:p15="http://schemas.microsoft.com/office/powerpoint/2012/main" xmlns="">
        <p15:guide id="1" orient="horz" pos="1493">
          <p15:clr>
            <a:srgbClr val="A4A3A4"/>
          </p15:clr>
        </p15:guide>
        <p15:guide id="2" orient="horz" pos="295">
          <p15:clr>
            <a:srgbClr val="A4A3A4"/>
          </p15:clr>
        </p15:guide>
        <p15:guide id="3" orient="horz" pos="850">
          <p15:clr>
            <a:srgbClr val="A4A3A4"/>
          </p15:clr>
        </p15:guide>
        <p15:guide id="4" orient="horz" pos="2784">
          <p15:clr>
            <a:srgbClr val="A4A3A4"/>
          </p15:clr>
        </p15:guide>
        <p15:guide id="5"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san A Flis" initials="SAF"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A9D9"/>
    <a:srgbClr val="013C80"/>
    <a:srgbClr val="2D8EC2"/>
    <a:srgbClr val="1A276D"/>
    <a:srgbClr val="68B133"/>
    <a:srgbClr val="168136"/>
    <a:srgbClr val="D53D20"/>
    <a:srgbClr val="D56229"/>
    <a:srgbClr val="E58D23"/>
    <a:srgbClr val="29539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4" autoAdjust="0"/>
    <p:restoredTop sz="94660"/>
  </p:normalViewPr>
  <p:slideViewPr>
    <p:cSldViewPr showGuides="1">
      <p:cViewPr>
        <p:scale>
          <a:sx n="130" d="100"/>
          <a:sy n="130" d="100"/>
        </p:scale>
        <p:origin x="-1074" y="-516"/>
      </p:cViewPr>
      <p:guideLst>
        <p:guide orient="horz" pos="1493"/>
        <p:guide orient="horz" pos="295"/>
        <p:guide orient="horz" pos="850"/>
        <p:guide orient="horz" pos="278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0" d="100"/>
        <a:sy n="1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ea typeface="ヒラギノ角ゴ Pro W3" charset="-128"/>
                <a:cs typeface="ヒラギノ角ゴ Pro W3" charset="-128"/>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pPr>
              <a:defRPr/>
            </a:pPr>
            <a:fld id="{B12CF44F-EFC8-E748-80EB-4ED396B872D8}" type="datetime1">
              <a:rPr lang="en-US"/>
              <a:pPr>
                <a:defRPr/>
              </a:pPr>
              <a:t>1/26/2017</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ea typeface="ヒラギノ角ゴ Pro W3" charset="-128"/>
                <a:cs typeface="ヒラギノ角ゴ Pro W3" charset="-128"/>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pPr>
              <a:defRPr/>
            </a:pPr>
            <a:fld id="{F177551F-2C26-5D4E-AA97-F437309E4641}" type="slidenum">
              <a:rPr lang="en-US"/>
              <a:pPr>
                <a:defRPr/>
              </a:pPr>
              <a:t>‹#›</a:t>
            </a:fld>
            <a:endParaRPr lang="en-US"/>
          </a:p>
        </p:txBody>
      </p:sp>
    </p:spTree>
    <p:extLst>
      <p:ext uri="{BB962C8B-B14F-4D97-AF65-F5344CB8AC3E}">
        <p14:creationId xmlns:p14="http://schemas.microsoft.com/office/powerpoint/2010/main" val="408555759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17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ＭＳ Ｐゴシック" charset="0"/>
              <a:cs typeface="ＭＳ Ｐゴシック" charset="0"/>
            </a:endParaRPr>
          </a:p>
        </p:txBody>
      </p:sp>
      <p:sp>
        <p:nvSpPr>
          <p:cNvPr id="317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ヒラギノ角ゴ Pro W3" charset="0"/>
                <a:cs typeface="ヒラギノ角ゴ Pro W3" charset="0"/>
              </a:defRPr>
            </a:lvl1pPr>
            <a:lvl2pPr marL="757066" indent="-291179">
              <a:defRPr sz="2400">
                <a:solidFill>
                  <a:schemeClr val="tx1"/>
                </a:solidFill>
                <a:latin typeface="Arial" charset="0"/>
                <a:ea typeface="ヒラギノ角ゴ Pro W3" charset="0"/>
                <a:cs typeface="ヒラギノ角ゴ Pro W3" charset="0"/>
              </a:defRPr>
            </a:lvl2pPr>
            <a:lvl3pPr marL="1164717" indent="-232943">
              <a:defRPr sz="2400">
                <a:solidFill>
                  <a:schemeClr val="tx1"/>
                </a:solidFill>
                <a:latin typeface="Arial" charset="0"/>
                <a:ea typeface="ヒラギノ角ゴ Pro W3" charset="0"/>
                <a:cs typeface="ヒラギノ角ゴ Pro W3" charset="0"/>
              </a:defRPr>
            </a:lvl3pPr>
            <a:lvl4pPr marL="1630604" indent="-232943">
              <a:defRPr sz="2400">
                <a:solidFill>
                  <a:schemeClr val="tx1"/>
                </a:solidFill>
                <a:latin typeface="Arial" charset="0"/>
                <a:ea typeface="ヒラギノ角ゴ Pro W3" charset="0"/>
                <a:cs typeface="ヒラギノ角ゴ Pro W3" charset="0"/>
              </a:defRPr>
            </a:lvl4pPr>
            <a:lvl5pPr marL="2096491" indent="-232943">
              <a:defRPr sz="2400">
                <a:solidFill>
                  <a:schemeClr val="tx1"/>
                </a:solidFill>
                <a:latin typeface="Arial" charset="0"/>
                <a:ea typeface="ヒラギノ角ゴ Pro W3" charset="0"/>
                <a:cs typeface="ヒラギノ角ゴ Pro W3" charset="0"/>
              </a:defRPr>
            </a:lvl5pPr>
            <a:lvl6pPr marL="2562377" indent="-232943"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3028264" indent="-232943"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94151" indent="-232943"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960038" indent="-232943"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fld id="{4B3CA995-7840-9148-9C87-92864F1A8B45}" type="slidenum">
              <a:rPr lang="en-US" sz="1200"/>
              <a:pPr/>
              <a:t>2</a:t>
            </a:fld>
            <a:endParaRPr lang="en-US" sz="1200"/>
          </a:p>
        </p:txBody>
      </p:sp>
    </p:spTree>
    <p:extLst>
      <p:ext uri="{BB962C8B-B14F-4D97-AF65-F5344CB8AC3E}">
        <p14:creationId xmlns:p14="http://schemas.microsoft.com/office/powerpoint/2010/main" val="402543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17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ＭＳ Ｐゴシック" charset="0"/>
              <a:cs typeface="ＭＳ Ｐゴシック" charset="0"/>
            </a:endParaRPr>
          </a:p>
        </p:txBody>
      </p:sp>
      <p:sp>
        <p:nvSpPr>
          <p:cNvPr id="317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ヒラギノ角ゴ Pro W3" charset="0"/>
                <a:cs typeface="ヒラギノ角ゴ Pro W3" charset="0"/>
              </a:defRPr>
            </a:lvl1pPr>
            <a:lvl2pPr marL="757066" indent="-291179">
              <a:defRPr sz="2400">
                <a:solidFill>
                  <a:schemeClr val="tx1"/>
                </a:solidFill>
                <a:latin typeface="Arial" charset="0"/>
                <a:ea typeface="ヒラギノ角ゴ Pro W3" charset="0"/>
                <a:cs typeface="ヒラギノ角ゴ Pro W3" charset="0"/>
              </a:defRPr>
            </a:lvl2pPr>
            <a:lvl3pPr marL="1164717" indent="-232943">
              <a:defRPr sz="2400">
                <a:solidFill>
                  <a:schemeClr val="tx1"/>
                </a:solidFill>
                <a:latin typeface="Arial" charset="0"/>
                <a:ea typeface="ヒラギノ角ゴ Pro W3" charset="0"/>
                <a:cs typeface="ヒラギノ角ゴ Pro W3" charset="0"/>
              </a:defRPr>
            </a:lvl3pPr>
            <a:lvl4pPr marL="1630604" indent="-232943">
              <a:defRPr sz="2400">
                <a:solidFill>
                  <a:schemeClr val="tx1"/>
                </a:solidFill>
                <a:latin typeface="Arial" charset="0"/>
                <a:ea typeface="ヒラギノ角ゴ Pro W3" charset="0"/>
                <a:cs typeface="ヒラギノ角ゴ Pro W3" charset="0"/>
              </a:defRPr>
            </a:lvl4pPr>
            <a:lvl5pPr marL="2096491" indent="-232943">
              <a:defRPr sz="2400">
                <a:solidFill>
                  <a:schemeClr val="tx1"/>
                </a:solidFill>
                <a:latin typeface="Arial" charset="0"/>
                <a:ea typeface="ヒラギノ角ゴ Pro W3" charset="0"/>
                <a:cs typeface="ヒラギノ角ゴ Pro W3" charset="0"/>
              </a:defRPr>
            </a:lvl5pPr>
            <a:lvl6pPr marL="2562377" indent="-232943"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3028264" indent="-232943"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94151" indent="-232943"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960038" indent="-232943"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fld id="{4B3CA995-7840-9148-9C87-92864F1A8B45}" type="slidenum">
              <a:rPr lang="en-US" sz="1200"/>
              <a:pPr/>
              <a:t>3</a:t>
            </a:fld>
            <a:endParaRPr lang="en-US" sz="1200"/>
          </a:p>
        </p:txBody>
      </p:sp>
    </p:spTree>
    <p:extLst>
      <p:ext uri="{BB962C8B-B14F-4D97-AF65-F5344CB8AC3E}">
        <p14:creationId xmlns:p14="http://schemas.microsoft.com/office/powerpoint/2010/main" val="2119109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61100" cy="3521075"/>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endParaRPr lang="en-US" dirty="0"/>
          </a:p>
        </p:txBody>
      </p:sp>
      <p:sp>
        <p:nvSpPr>
          <p:cNvPr id="7" name="Slide Number Placeholder 6"/>
          <p:cNvSpPr>
            <a:spLocks noGrp="1"/>
          </p:cNvSpPr>
          <p:nvPr>
            <p:ph type="sldNum" sz="quarter" idx="13"/>
          </p:nvPr>
        </p:nvSpPr>
        <p:spPr/>
        <p:txBody>
          <a:bodyPr/>
          <a:lstStyle/>
          <a:p>
            <a:pPr>
              <a:defRPr/>
            </a:pPr>
            <a:fld id="{F177551F-2C26-5D4E-AA97-F437309E4641}" type="slidenum">
              <a:rPr lang="en-US" smtClean="0"/>
              <a:pPr>
                <a:defRPr/>
              </a:pPr>
              <a:t>4</a:t>
            </a:fld>
            <a:endParaRPr lang="en-US" dirty="0"/>
          </a:p>
        </p:txBody>
      </p:sp>
    </p:spTree>
    <p:extLst>
      <p:ext uri="{BB962C8B-B14F-4D97-AF65-F5344CB8AC3E}">
        <p14:creationId xmlns:p14="http://schemas.microsoft.com/office/powerpoint/2010/main" val="3956864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61100" cy="3521075"/>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endParaRPr lang="en-US" dirty="0"/>
          </a:p>
        </p:txBody>
      </p:sp>
      <p:sp>
        <p:nvSpPr>
          <p:cNvPr id="7" name="Slide Number Placeholder 6"/>
          <p:cNvSpPr>
            <a:spLocks noGrp="1"/>
          </p:cNvSpPr>
          <p:nvPr>
            <p:ph type="sldNum" sz="quarter" idx="13"/>
          </p:nvPr>
        </p:nvSpPr>
        <p:spPr/>
        <p:txBody>
          <a:bodyPr/>
          <a:lstStyle/>
          <a:p>
            <a:pPr>
              <a:defRPr/>
            </a:pPr>
            <a:fld id="{F177551F-2C26-5D4E-AA97-F437309E4641}" type="slidenum">
              <a:rPr lang="en-US" smtClean="0"/>
              <a:pPr>
                <a:defRPr/>
              </a:pPr>
              <a:t>5</a:t>
            </a:fld>
            <a:endParaRPr lang="en-US" dirty="0"/>
          </a:p>
        </p:txBody>
      </p:sp>
    </p:spTree>
    <p:extLst>
      <p:ext uri="{BB962C8B-B14F-4D97-AF65-F5344CB8AC3E}">
        <p14:creationId xmlns:p14="http://schemas.microsoft.com/office/powerpoint/2010/main" val="3338312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61100" cy="3521075"/>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endParaRPr lang="en-US" dirty="0"/>
          </a:p>
        </p:txBody>
      </p:sp>
      <p:sp>
        <p:nvSpPr>
          <p:cNvPr id="7" name="Slide Number Placeholder 6"/>
          <p:cNvSpPr>
            <a:spLocks noGrp="1"/>
          </p:cNvSpPr>
          <p:nvPr>
            <p:ph type="sldNum" sz="quarter" idx="13"/>
          </p:nvPr>
        </p:nvSpPr>
        <p:spPr/>
        <p:txBody>
          <a:bodyPr/>
          <a:lstStyle/>
          <a:p>
            <a:pPr>
              <a:defRPr/>
            </a:pPr>
            <a:fld id="{F177551F-2C26-5D4E-AA97-F437309E4641}" type="slidenum">
              <a:rPr lang="en-US" smtClean="0"/>
              <a:pPr>
                <a:defRPr/>
              </a:pPr>
              <a:t>6</a:t>
            </a:fld>
            <a:endParaRPr lang="en-US" dirty="0"/>
          </a:p>
        </p:txBody>
      </p:sp>
    </p:spTree>
    <p:extLst>
      <p:ext uri="{BB962C8B-B14F-4D97-AF65-F5344CB8AC3E}">
        <p14:creationId xmlns:p14="http://schemas.microsoft.com/office/powerpoint/2010/main" val="2079985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38539" y="2880688"/>
            <a:ext cx="6917635" cy="6222333"/>
          </a:xfrm>
        </p:spPr>
        <p:txBody>
          <a:bodyPr/>
          <a:lstStyle/>
          <a:p>
            <a:endParaRPr lang="en-US" sz="1100" b="1" dirty="0"/>
          </a:p>
        </p:txBody>
      </p:sp>
    </p:spTree>
    <p:extLst>
      <p:ext uri="{BB962C8B-B14F-4D97-AF65-F5344CB8AC3E}">
        <p14:creationId xmlns:p14="http://schemas.microsoft.com/office/powerpoint/2010/main" val="1762411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472635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117132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hyperlink" Target="http://www.iaesb.org/"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0" y="0"/>
            <a:ext cx="9144000" cy="5143500"/>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Rectangle 5"/>
          <p:cNvSpPr>
            <a:spLocks noChangeArrowheads="1"/>
          </p:cNvSpPr>
          <p:nvPr userDrawn="1"/>
        </p:nvSpPr>
        <p:spPr bwMode="auto">
          <a:xfrm>
            <a:off x="0" y="1198961"/>
            <a:ext cx="9144000" cy="3950208"/>
          </a:xfrm>
          <a:prstGeom prst="rect">
            <a:avLst/>
          </a:prstGeom>
          <a:gradFill rotWithShape="0">
            <a:gsLst>
              <a:gs pos="0">
                <a:srgbClr val="18276E"/>
              </a:gs>
              <a:gs pos="100000">
                <a:srgbClr val="0092D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11" name="Picture 6" descr="Ribbon_green_1.25in_width.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14600" y="1198961"/>
            <a:ext cx="6629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267200" y="1398986"/>
            <a:ext cx="4648200" cy="742950"/>
          </a:xfrm>
        </p:spPr>
        <p:txBody>
          <a:bodyPr anchor="ctr"/>
          <a:lstStyle/>
          <a:p>
            <a:r>
              <a:rPr lang="en-US" smtClean="0"/>
              <a:t>Click to edit Master title style</a:t>
            </a:r>
            <a:endParaRPr lang="en-US" dirty="0"/>
          </a:p>
        </p:txBody>
      </p:sp>
      <p:sp>
        <p:nvSpPr>
          <p:cNvPr id="8" name="Subtitle 2"/>
          <p:cNvSpPr>
            <a:spLocks noGrp="1"/>
          </p:cNvSpPr>
          <p:nvPr>
            <p:ph type="subTitle" idx="1"/>
          </p:nvPr>
        </p:nvSpPr>
        <p:spPr>
          <a:xfrm>
            <a:off x="4267200" y="2484835"/>
            <a:ext cx="3060700" cy="1314450"/>
          </a:xfrm>
        </p:spPr>
        <p:txBody>
          <a:bodyPr lIns="0" tIns="0" rIns="0" bIns="0"/>
          <a:lstStyle>
            <a:lvl1pPr marL="0" indent="0" algn="l">
              <a:buNone/>
              <a:defRPr sz="140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4800" y="384188"/>
            <a:ext cx="2075688" cy="600560"/>
          </a:xfrm>
          <a:prstGeom prst="rect">
            <a:avLst/>
          </a:prstGeom>
        </p:spPr>
      </p:pic>
    </p:spTree>
    <p:extLst>
      <p:ext uri="{BB962C8B-B14F-4D97-AF65-F5344CB8AC3E}">
        <p14:creationId xmlns:p14="http://schemas.microsoft.com/office/powerpoint/2010/main" val="356308189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ack Cover">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46370" y="1662424"/>
            <a:ext cx="2651261" cy="767091"/>
          </a:xfrm>
          <a:prstGeom prst="rect">
            <a:avLst/>
          </a:prstGeom>
        </p:spPr>
      </p:pic>
      <p:sp>
        <p:nvSpPr>
          <p:cNvPr id="7" name="Rectangle 5"/>
          <p:cNvSpPr>
            <a:spLocks noChangeArrowheads="1"/>
          </p:cNvSpPr>
          <p:nvPr userDrawn="1"/>
        </p:nvSpPr>
        <p:spPr bwMode="auto">
          <a:xfrm flipH="1">
            <a:off x="384175" y="4572000"/>
            <a:ext cx="8759825" cy="46038"/>
          </a:xfrm>
          <a:prstGeom prst="rect">
            <a:avLst/>
          </a:prstGeom>
          <a:gradFill rotWithShape="1">
            <a:gsLst>
              <a:gs pos="0">
                <a:srgbClr val="168136"/>
              </a:gs>
              <a:gs pos="999">
                <a:srgbClr val="168136"/>
              </a:gs>
              <a:gs pos="100000">
                <a:srgbClr val="68B133"/>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 name="TextBox 7"/>
          <p:cNvSpPr txBox="1"/>
          <p:nvPr userDrawn="1"/>
        </p:nvSpPr>
        <p:spPr>
          <a:xfrm>
            <a:off x="3729430" y="3829050"/>
            <a:ext cx="1685141"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1pPr>
            <a:lvl2pPr marL="4572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2pPr>
            <a:lvl3pPr marL="9144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3pPr>
            <a:lvl4pPr marL="13716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4pPr>
            <a:lvl5pPr marL="18288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2400"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sz="2400"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sz="2400"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sz="2400" kern="1200">
                <a:solidFill>
                  <a:schemeClr val="tx1"/>
                </a:solidFill>
                <a:latin typeface="Arial" charset="0"/>
                <a:ea typeface="ヒラギノ角ゴ Pro W3" charset="0"/>
                <a:cs typeface="ヒラギノ角ゴ Pro W3" charset="0"/>
              </a:defRPr>
            </a:lvl9pPr>
          </a:lstStyle>
          <a:p>
            <a:r>
              <a:rPr lang="en-US" sz="1800" dirty="0" smtClean="0">
                <a:solidFill>
                  <a:schemeClr val="tx2">
                    <a:lumMod val="65000"/>
                    <a:lumOff val="35000"/>
                  </a:schemeClr>
                </a:solidFill>
                <a:hlinkClick r:id="rId3"/>
              </a:rPr>
              <a:t>www.iaesb.org</a:t>
            </a:r>
            <a:endParaRPr lang="en-US" sz="1800" dirty="0">
              <a:solidFill>
                <a:schemeClr val="tx2">
                  <a:lumMod val="65000"/>
                  <a:lumOff val="35000"/>
                </a:schemeClr>
              </a:solidFill>
            </a:endParaRPr>
          </a:p>
        </p:txBody>
      </p:sp>
    </p:spTree>
    <p:extLst>
      <p:ext uri="{BB962C8B-B14F-4D97-AF65-F5344CB8AC3E}">
        <p14:creationId xmlns:p14="http://schemas.microsoft.com/office/powerpoint/2010/main" val="341291191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ustDataLst>
      <p:tags r:id="rId1"/>
    </p:custDataLst>
    <p:extLst>
      <p:ext uri="{BB962C8B-B14F-4D97-AF65-F5344CB8AC3E}">
        <p14:creationId xmlns:p14="http://schemas.microsoft.com/office/powerpoint/2010/main" val="8549922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Bef>
                <a:spcPts val="600"/>
              </a:spcBef>
              <a:defRPr/>
            </a:lvl1pPr>
            <a:lvl2pPr>
              <a:spcBef>
                <a:spcPts val="776"/>
              </a:spcBef>
              <a:defRPr/>
            </a:lvl2pPr>
            <a:lvl3pPr>
              <a:spcBef>
                <a:spcPts val="776"/>
              </a:spcBef>
              <a:defRPr/>
            </a:lvl3pPr>
            <a:lvl4pPr>
              <a:spcBef>
                <a:spcPts val="776"/>
              </a:spcBef>
              <a:defRPr/>
            </a:lvl4pPr>
            <a:lvl5pPr>
              <a:spcBef>
                <a:spcPts val="776"/>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ubtitle 2"/>
          <p:cNvSpPr>
            <a:spLocks noGrp="1"/>
          </p:cNvSpPr>
          <p:nvPr>
            <p:ph type="subTitle" idx="10"/>
          </p:nvPr>
        </p:nvSpPr>
        <p:spPr>
          <a:xfrm>
            <a:off x="381000" y="57150"/>
            <a:ext cx="2667000" cy="171450"/>
          </a:xfrm>
        </p:spPr>
        <p:txBody>
          <a:bodyPr lIns="0" tIns="0" rIns="0" bIns="0"/>
          <a:lstStyle>
            <a:lvl1pPr marL="0" indent="0" algn="l">
              <a:buNone/>
              <a:defRPr sz="140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smtClean="0"/>
          </a:p>
        </p:txBody>
      </p:sp>
      <p:sp>
        <p:nvSpPr>
          <p:cNvPr id="5" name="Rectangle 2"/>
          <p:cNvSpPr>
            <a:spLocks noGrp="1" noChangeArrowheads="1"/>
          </p:cNvSpPr>
          <p:nvPr>
            <p:ph type="title"/>
          </p:nvPr>
        </p:nvSpPr>
        <p:spPr bwMode="auto">
          <a:xfrm>
            <a:off x="381000" y="461930"/>
            <a:ext cx="7543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ctr" anchorCtr="0" compatLnSpc="1">
            <a:prstTxWarp prst="textNoShape">
              <a:avLst/>
            </a:prstTxWarp>
          </a:bodyPr>
          <a:lstStyle/>
          <a:p>
            <a:pPr lvl="0"/>
            <a:r>
              <a:rPr lang="en-US" smtClean="0"/>
              <a:t>Click to edit Master title style</a:t>
            </a:r>
            <a:endParaRPr lang="en-US" dirty="0"/>
          </a:p>
        </p:txBody>
      </p:sp>
    </p:spTree>
    <p:extLst>
      <p:ext uri="{BB962C8B-B14F-4D97-AF65-F5344CB8AC3E}">
        <p14:creationId xmlns:p14="http://schemas.microsoft.com/office/powerpoint/2010/main" val="33464755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98178547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39078"/>
            <a:ext cx="5791200" cy="481012"/>
          </a:xfrm>
        </p:spPr>
        <p:txBody>
          <a:bodyPr/>
          <a:lstStyle>
            <a:lvl1pPr algn="l">
              <a:defRPr sz="2400" b="1"/>
            </a:lvl1pPr>
          </a:lstStyle>
          <a:p>
            <a:r>
              <a:rPr lang="en-US" smtClean="0"/>
              <a:t>Click to edit Master title style</a:t>
            </a:r>
            <a:endParaRPr lang="en-US" dirty="0"/>
          </a:p>
        </p:txBody>
      </p:sp>
      <p:sp>
        <p:nvSpPr>
          <p:cNvPr id="3" name="Content Placeholder 2"/>
          <p:cNvSpPr>
            <a:spLocks noGrp="1"/>
          </p:cNvSpPr>
          <p:nvPr>
            <p:ph idx="1"/>
          </p:nvPr>
        </p:nvSpPr>
        <p:spPr>
          <a:xfrm>
            <a:off x="3575050" y="1349374"/>
            <a:ext cx="5111750" cy="3070225"/>
          </a:xfrm>
        </p:spPr>
        <p:txBody>
          <a:bodyPr/>
          <a:lstStyle>
            <a:lvl1pPr>
              <a:defRPr sz="2400"/>
            </a:lvl1pPr>
            <a:lvl2pPr>
              <a:defRPr sz="1800"/>
            </a:lvl2pPr>
            <a:lvl3pPr>
              <a:defRPr sz="1600"/>
            </a:lvl3pPr>
            <a:lvl4pPr>
              <a:defRPr sz="1400"/>
            </a:lvl4pPr>
            <a:lvl5pPr>
              <a:defRPr sz="12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81006" y="1349377"/>
            <a:ext cx="3084513" cy="30702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960684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1006" y="3305177"/>
            <a:ext cx="8113713" cy="1021557"/>
          </a:xfrm>
        </p:spPr>
        <p:txBody>
          <a:bodyPr/>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81006" y="2180035"/>
            <a:ext cx="8113713" cy="1125140"/>
          </a:xfrm>
        </p:spPr>
        <p:txBody>
          <a:bodyPr anchor="b"/>
          <a:lstStyle>
            <a:lvl1pPr marL="0" indent="0">
              <a:buNone/>
              <a:defRPr sz="24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3302767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00" y="1349375"/>
            <a:ext cx="4114800" cy="3070225"/>
          </a:xfrm>
        </p:spPr>
        <p:txBody>
          <a:bodyPr/>
          <a:lstStyle>
            <a:lvl1pPr>
              <a:defRPr lang="en-US" dirty="0" smtClean="0"/>
            </a:lvl1pPr>
            <a:lvl2pPr>
              <a:defRPr lang="en-US" dirty="0" smtClean="0"/>
            </a:lvl2pPr>
            <a:lvl3pPr>
              <a:defRPr lang="en-US" dirty="0" smtClean="0"/>
            </a:lvl3pPr>
            <a:lvl4pPr>
              <a:defRPr lang="en-US" dirty="0" smtClean="0"/>
            </a:lvl4pPr>
            <a:lvl5pPr>
              <a:defRPr lang="en-US" dirty="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349375"/>
            <a:ext cx="4114800" cy="3070225"/>
          </a:xfrm>
        </p:spPr>
        <p:txBody>
          <a:bodyPr/>
          <a:lstStyle>
            <a:lvl1pPr>
              <a:defRPr sz="24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1"/>
          <p:cNvSpPr>
            <a:spLocks noGrp="1"/>
          </p:cNvSpPr>
          <p:nvPr>
            <p:ph type="title"/>
          </p:nvPr>
        </p:nvSpPr>
        <p:spPr>
          <a:xfrm>
            <a:off x="381000" y="457200"/>
            <a:ext cx="7543800" cy="400050"/>
          </a:xfrm>
        </p:spPr>
        <p:txBody>
          <a:bodyPr/>
          <a:lstStyle/>
          <a:p>
            <a:r>
              <a:rPr lang="en-US" smtClean="0"/>
              <a:t>Click to edit Master title style</a:t>
            </a:r>
            <a:endParaRPr lang="en-US" dirty="0"/>
          </a:p>
        </p:txBody>
      </p:sp>
      <p:sp>
        <p:nvSpPr>
          <p:cNvPr id="10" name="Subtitle 2"/>
          <p:cNvSpPr>
            <a:spLocks noGrp="1"/>
          </p:cNvSpPr>
          <p:nvPr>
            <p:ph type="subTitle" idx="10"/>
          </p:nvPr>
        </p:nvSpPr>
        <p:spPr>
          <a:xfrm>
            <a:off x="381000" y="137160"/>
            <a:ext cx="2667000" cy="171450"/>
          </a:xfrm>
        </p:spPr>
        <p:txBody>
          <a:bodyPr lIns="0" tIns="0" rIns="0" bIns="0"/>
          <a:lstStyle>
            <a:lvl1pPr marL="0" indent="0" algn="l">
              <a:buNone/>
              <a:defRPr sz="140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smtClean="0"/>
          </a:p>
        </p:txBody>
      </p:sp>
    </p:spTree>
    <p:extLst>
      <p:ext uri="{BB962C8B-B14F-4D97-AF65-F5344CB8AC3E}">
        <p14:creationId xmlns:p14="http://schemas.microsoft.com/office/powerpoint/2010/main" val="73328381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1"/>
          <p:cNvSpPr>
            <a:spLocks noGrp="1"/>
          </p:cNvSpPr>
          <p:nvPr>
            <p:ph type="title"/>
          </p:nvPr>
        </p:nvSpPr>
        <p:spPr>
          <a:xfrm>
            <a:off x="381000" y="457200"/>
            <a:ext cx="7543800" cy="400050"/>
          </a:xfrm>
        </p:spPr>
        <p:txBody>
          <a:bodyPr/>
          <a:lstStyle/>
          <a:p>
            <a:r>
              <a:rPr lang="en-US" smtClean="0"/>
              <a:t>Click to edit Master title style</a:t>
            </a:r>
            <a:endParaRPr lang="en-US" dirty="0"/>
          </a:p>
        </p:txBody>
      </p:sp>
      <p:sp>
        <p:nvSpPr>
          <p:cNvPr id="6" name="Subtitle 2"/>
          <p:cNvSpPr>
            <a:spLocks noGrp="1"/>
          </p:cNvSpPr>
          <p:nvPr>
            <p:ph type="subTitle" idx="10"/>
          </p:nvPr>
        </p:nvSpPr>
        <p:spPr>
          <a:xfrm>
            <a:off x="381000" y="137160"/>
            <a:ext cx="2667000" cy="171450"/>
          </a:xfrm>
        </p:spPr>
        <p:txBody>
          <a:bodyPr lIns="0" tIns="0" rIns="0" bIns="0"/>
          <a:lstStyle>
            <a:lvl1pPr marL="0" indent="0" algn="l">
              <a:buNone/>
              <a:defRPr sz="140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smtClean="0"/>
          </a:p>
        </p:txBody>
      </p:sp>
    </p:spTree>
    <p:extLst>
      <p:ext uri="{BB962C8B-B14F-4D97-AF65-F5344CB8AC3E}">
        <p14:creationId xmlns:p14="http://schemas.microsoft.com/office/powerpoint/2010/main" val="230049017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791196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1000" y="1349375"/>
            <a:ext cx="8458200" cy="3070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Tree>
    <p:extLst>
      <p:ext uri="{BB962C8B-B14F-4D97-AF65-F5344CB8AC3E}">
        <p14:creationId xmlns:p14="http://schemas.microsoft.com/office/powerpoint/2010/main" val="341291191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266" name="Picture 8"/>
          <p:cNvPicPr>
            <a:picLocks noChangeAspect="1"/>
          </p:cNvPicPr>
          <p:nvPr/>
        </p:nvPicPr>
        <p:blipFill>
          <a:blip r:embed="rId13">
            <a:extLst>
              <a:ext uri="{28A0092B-C50C-407E-A947-70E740481C1C}">
                <a14:useLocalDpi xmlns:a14="http://schemas.microsoft.com/office/drawing/2010/main" val="0"/>
              </a:ext>
            </a:extLst>
          </a:blip>
          <a:stretch>
            <a:fillRect/>
          </a:stretch>
        </p:blipFill>
        <p:spPr bwMode="auto">
          <a:xfrm>
            <a:off x="3029" y="2"/>
            <a:ext cx="9140971" cy="1258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5"/>
          <p:cNvSpPr>
            <a:spLocks noChangeArrowheads="1"/>
          </p:cNvSpPr>
          <p:nvPr/>
        </p:nvSpPr>
        <p:spPr bwMode="auto">
          <a:xfrm flipH="1">
            <a:off x="384175" y="4572000"/>
            <a:ext cx="8759825" cy="46038"/>
          </a:xfrm>
          <a:prstGeom prst="rect">
            <a:avLst/>
          </a:prstGeom>
          <a:gradFill rotWithShape="1">
            <a:gsLst>
              <a:gs pos="0">
                <a:srgbClr val="168136"/>
              </a:gs>
              <a:gs pos="999">
                <a:srgbClr val="168136"/>
              </a:gs>
              <a:gs pos="100000">
                <a:srgbClr val="68B133"/>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1268" name="Rectangle 2"/>
          <p:cNvSpPr>
            <a:spLocks noGrp="1" noChangeArrowheads="1"/>
          </p:cNvSpPr>
          <p:nvPr>
            <p:ph type="title"/>
          </p:nvPr>
        </p:nvSpPr>
        <p:spPr bwMode="auto">
          <a:xfrm>
            <a:off x="381000" y="461930"/>
            <a:ext cx="7543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ctr" anchorCtr="0" compatLnSpc="1">
            <a:prstTxWarp prst="textNoShape">
              <a:avLst/>
            </a:prstTxWarp>
          </a:bodyPr>
          <a:lstStyle/>
          <a:p>
            <a:pPr lvl="0"/>
            <a:r>
              <a:rPr lang="en-US" smtClean="0"/>
              <a:t>Click to edit Master title style</a:t>
            </a:r>
            <a:endParaRPr lang="en-US" dirty="0"/>
          </a:p>
        </p:txBody>
      </p:sp>
      <p:sp>
        <p:nvSpPr>
          <p:cNvPr id="11269" name="Rectangle 3"/>
          <p:cNvSpPr>
            <a:spLocks noGrp="1" noChangeArrowheads="1"/>
          </p:cNvSpPr>
          <p:nvPr>
            <p:ph type="body" idx="1"/>
          </p:nvPr>
        </p:nvSpPr>
        <p:spPr bwMode="auto">
          <a:xfrm>
            <a:off x="381000" y="1345876"/>
            <a:ext cx="8458200" cy="3063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3"/>
          <p:cNvSpPr txBox="1">
            <a:spLocks noGrp="1"/>
          </p:cNvSpPr>
          <p:nvPr/>
        </p:nvSpPr>
        <p:spPr bwMode="auto">
          <a:xfrm>
            <a:off x="6424616" y="4824412"/>
            <a:ext cx="2414587"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57200">
              <a:defRPr sz="2400">
                <a:solidFill>
                  <a:schemeClr val="tx1"/>
                </a:solidFill>
                <a:latin typeface="Arial" charset="0"/>
                <a:ea typeface="ヒラギノ角ゴ Pro W3" charset="0"/>
                <a:cs typeface="ヒラギノ角ゴ Pro W3" charset="0"/>
              </a:defRPr>
            </a:lvl1pPr>
            <a:lvl2pPr marL="37931725" indent="-37474525" defTabSz="457200">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lgn="r">
              <a:defRPr/>
            </a:pPr>
            <a:r>
              <a:rPr lang="en-US" sz="800" dirty="0" smtClean="0">
                <a:solidFill>
                  <a:schemeClr val="bg2"/>
                </a:solidFill>
                <a:cs typeface="MS PGothic" charset="0"/>
              </a:rPr>
              <a:t>Page </a:t>
            </a:r>
            <a:fld id="{95158037-59F0-9C4B-B231-1C776117AADA}" type="slidenum">
              <a:rPr lang="en-US" sz="800" smtClean="0">
                <a:solidFill>
                  <a:schemeClr val="bg2"/>
                </a:solidFill>
              </a:rPr>
              <a:pPr algn="r">
                <a:defRPr/>
              </a:pPr>
              <a:t>‹#›</a:t>
            </a:fld>
            <a:r>
              <a:rPr lang="en-US" sz="800" dirty="0" smtClean="0">
                <a:solidFill>
                  <a:schemeClr val="bg2"/>
                </a:solidFill>
                <a:cs typeface="MS PGothic" charset="0"/>
              </a:rPr>
              <a:t> | Proprietary and Copyrighted Information</a:t>
            </a:r>
          </a:p>
        </p:txBody>
      </p:sp>
      <p:pic>
        <p:nvPicPr>
          <p:cNvPr id="9" name="Picture 8"/>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81000" y="4739925"/>
            <a:ext cx="1037844" cy="300280"/>
          </a:xfrm>
          <a:prstGeom prst="rect">
            <a:avLst/>
          </a:prstGeom>
        </p:spPr>
      </p:pic>
    </p:spTree>
  </p:cSld>
  <p:clrMap bg1="lt1" tx1="dk1" bg2="lt2" tx2="dk2" accent1="accent1" accent2="accent2" accent3="accent3" accent4="accent4" accent5="accent5" accent6="accent6" hlink="hlink" folHlink="folHlink"/>
  <p:sldLayoutIdLst>
    <p:sldLayoutId id="2147483843" r:id="rId1"/>
    <p:sldLayoutId id="2147483825" r:id="rId2"/>
    <p:sldLayoutId id="2147483845" r:id="rId3"/>
    <p:sldLayoutId id="2147483846" r:id="rId4"/>
    <p:sldLayoutId id="2147483826" r:id="rId5"/>
    <p:sldLayoutId id="2147483827" r:id="rId6"/>
    <p:sldLayoutId id="2147483828" r:id="rId7"/>
    <p:sldLayoutId id="2147483829" r:id="rId8"/>
    <p:sldLayoutId id="2147483830" r:id="rId9"/>
    <p:sldLayoutId id="2147483844" r:id="rId10"/>
    <p:sldLayoutId id="2147483847" r:id="rId11"/>
  </p:sldLayoutIdLst>
  <p:timing>
    <p:tnLst>
      <p:par>
        <p:cTn id="1" dur="indefinite" restart="never" nodeType="tmRoot"/>
      </p:par>
    </p:tnLst>
  </p:timing>
  <p:txStyles>
    <p:titleStyle>
      <a:lvl1pPr algn="l" rtl="0" eaLnBrk="1" fontAlgn="base" hangingPunct="1">
        <a:spcBef>
          <a:spcPct val="0"/>
        </a:spcBef>
        <a:spcAft>
          <a:spcPct val="0"/>
        </a:spcAft>
        <a:defRPr sz="2400" b="1">
          <a:solidFill>
            <a:schemeClr val="bg1"/>
          </a:solidFill>
          <a:latin typeface="+mj-lt"/>
          <a:ea typeface="ＭＳ Ｐゴシック" charset="0"/>
          <a:cs typeface="ＭＳ Ｐゴシック" charset="0"/>
        </a:defRPr>
      </a:lvl1pPr>
      <a:lvl2pPr algn="l" rtl="0" eaLnBrk="1" fontAlgn="base" hangingPunct="1">
        <a:spcBef>
          <a:spcPct val="0"/>
        </a:spcBef>
        <a:spcAft>
          <a:spcPct val="0"/>
        </a:spcAft>
        <a:defRPr sz="2400" b="1">
          <a:solidFill>
            <a:schemeClr val="bg1"/>
          </a:solidFill>
          <a:latin typeface="Arial" charset="0"/>
          <a:ea typeface="ＭＳ Ｐゴシック" charset="0"/>
          <a:cs typeface="ＭＳ Ｐゴシック" charset="0"/>
        </a:defRPr>
      </a:lvl2pPr>
      <a:lvl3pPr algn="l" rtl="0" eaLnBrk="1" fontAlgn="base" hangingPunct="1">
        <a:spcBef>
          <a:spcPct val="0"/>
        </a:spcBef>
        <a:spcAft>
          <a:spcPct val="0"/>
        </a:spcAft>
        <a:defRPr sz="2400" b="1">
          <a:solidFill>
            <a:schemeClr val="bg1"/>
          </a:solidFill>
          <a:latin typeface="Arial" charset="0"/>
          <a:ea typeface="ＭＳ Ｐゴシック" charset="0"/>
          <a:cs typeface="ＭＳ Ｐゴシック" charset="0"/>
        </a:defRPr>
      </a:lvl3pPr>
      <a:lvl4pPr algn="l" rtl="0" eaLnBrk="1" fontAlgn="base" hangingPunct="1">
        <a:spcBef>
          <a:spcPct val="0"/>
        </a:spcBef>
        <a:spcAft>
          <a:spcPct val="0"/>
        </a:spcAft>
        <a:defRPr sz="2400" b="1">
          <a:solidFill>
            <a:schemeClr val="bg1"/>
          </a:solidFill>
          <a:latin typeface="Arial" charset="0"/>
          <a:ea typeface="ＭＳ Ｐゴシック" charset="0"/>
          <a:cs typeface="ＭＳ Ｐゴシック" charset="0"/>
        </a:defRPr>
      </a:lvl4pPr>
      <a:lvl5pPr algn="l" rtl="0" eaLnBrk="1" fontAlgn="base" hangingPunct="1">
        <a:spcBef>
          <a:spcPct val="0"/>
        </a:spcBef>
        <a:spcAft>
          <a:spcPct val="0"/>
        </a:spcAft>
        <a:defRPr sz="2400" b="1">
          <a:solidFill>
            <a:schemeClr val="bg1"/>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2400">
          <a:solidFill>
            <a:schemeClr val="bg1"/>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2400">
          <a:solidFill>
            <a:schemeClr val="bg1"/>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2400">
          <a:solidFill>
            <a:schemeClr val="bg1"/>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2400">
          <a:solidFill>
            <a:schemeClr val="bg1"/>
          </a:solidFill>
          <a:latin typeface="Arial" charset="0"/>
          <a:ea typeface="ヒラギノ角ゴ Pro W3" charset="-128"/>
          <a:cs typeface="ヒラギノ角ゴ Pro W3" charset="-128"/>
        </a:defRPr>
      </a:lvl9pPr>
    </p:titleStyle>
    <p:bodyStyle>
      <a:lvl1pPr marL="342900" indent="-342900" algn="l" rtl="0" eaLnBrk="1" fontAlgn="base" hangingPunct="1">
        <a:spcBef>
          <a:spcPts val="776"/>
        </a:spcBef>
        <a:spcAft>
          <a:spcPct val="0"/>
        </a:spcAft>
        <a:buChar char="•"/>
        <a:defRPr sz="2400">
          <a:solidFill>
            <a:schemeClr val="tx2">
              <a:lumMod val="65000"/>
              <a:lumOff val="35000"/>
            </a:schemeClr>
          </a:solidFill>
          <a:latin typeface="+mn-lt"/>
          <a:ea typeface="ＭＳ Ｐゴシック" charset="0"/>
          <a:cs typeface="ＭＳ Ｐゴシック" charset="0"/>
        </a:defRPr>
      </a:lvl1pPr>
      <a:lvl2pPr marL="694944" indent="-347472" algn="l" rtl="0" eaLnBrk="1" fontAlgn="base" hangingPunct="1">
        <a:spcBef>
          <a:spcPts val="776"/>
        </a:spcBef>
        <a:spcAft>
          <a:spcPct val="0"/>
        </a:spcAft>
        <a:buChar char="–"/>
        <a:defRPr sz="2000">
          <a:solidFill>
            <a:schemeClr val="tx2">
              <a:lumMod val="65000"/>
              <a:lumOff val="35000"/>
            </a:schemeClr>
          </a:solidFill>
          <a:latin typeface="+mn-lt"/>
          <a:ea typeface="ＭＳ Ｐゴシック" charset="0"/>
          <a:cs typeface="+mn-cs"/>
        </a:defRPr>
      </a:lvl2pPr>
      <a:lvl3pPr marL="1042416" indent="-347472" algn="l" rtl="0" eaLnBrk="1" fontAlgn="base" hangingPunct="1">
        <a:spcBef>
          <a:spcPts val="776"/>
        </a:spcBef>
        <a:spcAft>
          <a:spcPct val="0"/>
        </a:spcAft>
        <a:buChar char="•"/>
        <a:defRPr sz="1800">
          <a:solidFill>
            <a:schemeClr val="tx2">
              <a:lumMod val="65000"/>
              <a:lumOff val="35000"/>
            </a:schemeClr>
          </a:solidFill>
          <a:latin typeface="+mn-lt"/>
          <a:ea typeface="ＭＳ Ｐゴシック" charset="0"/>
          <a:cs typeface="+mn-cs"/>
        </a:defRPr>
      </a:lvl3pPr>
      <a:lvl4pPr marL="1389888" indent="-347472" algn="l" rtl="0" eaLnBrk="1" fontAlgn="base" hangingPunct="1">
        <a:spcBef>
          <a:spcPts val="776"/>
        </a:spcBef>
        <a:spcAft>
          <a:spcPct val="0"/>
        </a:spcAft>
        <a:buChar char="–"/>
        <a:defRPr sz="1600">
          <a:solidFill>
            <a:schemeClr val="tx2">
              <a:lumMod val="65000"/>
              <a:lumOff val="35000"/>
            </a:schemeClr>
          </a:solidFill>
          <a:latin typeface="+mn-lt"/>
          <a:ea typeface="ＭＳ Ｐゴシック" charset="0"/>
          <a:cs typeface="+mn-cs"/>
        </a:defRPr>
      </a:lvl4pPr>
      <a:lvl5pPr marL="1737360" indent="-347472" algn="l" rtl="0" eaLnBrk="1" fontAlgn="base" hangingPunct="1">
        <a:spcBef>
          <a:spcPts val="776"/>
        </a:spcBef>
        <a:spcAft>
          <a:spcPct val="0"/>
        </a:spcAft>
        <a:buChar char="»"/>
        <a:defRPr sz="1400">
          <a:solidFill>
            <a:schemeClr val="tx2">
              <a:lumMod val="65000"/>
              <a:lumOff val="35000"/>
            </a:schemeClr>
          </a:solidFill>
          <a:latin typeface="+mn-lt"/>
          <a:ea typeface="ＭＳ Ｐゴシック" charset="0"/>
          <a:cs typeface="+mn-cs"/>
        </a:defRPr>
      </a:lvl5pPr>
      <a:lvl6pPr marL="2514600" indent="-228600" algn="l" rtl="0" eaLnBrk="1" fontAlgn="base" hangingPunct="1">
        <a:spcBef>
          <a:spcPct val="20000"/>
        </a:spcBef>
        <a:spcAft>
          <a:spcPct val="0"/>
        </a:spcAft>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ctrTitle"/>
          </p:nvPr>
        </p:nvSpPr>
        <p:spPr/>
        <p:txBody>
          <a:bodyPr/>
          <a:lstStyle/>
          <a:p>
            <a:r>
              <a:rPr lang="en-US" sz="2000" dirty="0" smtClean="0">
                <a:latin typeface="Arial" charset="0"/>
              </a:rPr>
              <a:t>Making professional judgments and applying skepticism in financial reporting and auditing</a:t>
            </a:r>
            <a:r>
              <a:rPr lang="en-US" dirty="0" smtClean="0">
                <a:latin typeface="Arial" charset="0"/>
              </a:rPr>
              <a:t/>
            </a:r>
            <a:br>
              <a:rPr lang="en-US" dirty="0" smtClean="0">
                <a:latin typeface="Arial" charset="0"/>
              </a:rPr>
            </a:br>
            <a:endParaRPr lang="en-US" sz="1400" dirty="0">
              <a:latin typeface="Arial" charset="0"/>
            </a:endParaRPr>
          </a:p>
        </p:txBody>
      </p:sp>
      <p:sp>
        <p:nvSpPr>
          <p:cNvPr id="3" name="Subtitle 2"/>
          <p:cNvSpPr>
            <a:spLocks noGrp="1"/>
          </p:cNvSpPr>
          <p:nvPr>
            <p:ph type="subTitle" idx="1"/>
          </p:nvPr>
        </p:nvSpPr>
        <p:spPr/>
        <p:txBody>
          <a:bodyPr/>
          <a:lstStyle/>
          <a:p>
            <a:pPr>
              <a:spcBef>
                <a:spcPct val="20000"/>
              </a:spcBef>
            </a:pPr>
            <a:r>
              <a:rPr lang="en-US" dirty="0" smtClean="0"/>
              <a:t>2017 Mid-year IAS AAA meeting</a:t>
            </a:r>
            <a:endParaRPr lang="en-US" dirty="0"/>
          </a:p>
          <a:p>
            <a:pPr>
              <a:spcBef>
                <a:spcPct val="20000"/>
              </a:spcBef>
            </a:pPr>
            <a:r>
              <a:rPr lang="en-US" dirty="0" smtClean="0"/>
              <a:t>Tampa</a:t>
            </a:r>
            <a:endParaRPr lang="en-US" dirty="0"/>
          </a:p>
          <a:p>
            <a:pPr>
              <a:spcBef>
                <a:spcPct val="20000"/>
              </a:spcBef>
            </a:pPr>
            <a:r>
              <a:rPr lang="en-US" dirty="0" smtClean="0"/>
              <a:t>January 19, 2017</a:t>
            </a:r>
            <a:endParaRPr lang="en-US" dirty="0"/>
          </a:p>
          <a:p>
            <a:endParaRPr lang="en-US" dirty="0">
              <a:latin typeface="Arial" charset="0"/>
            </a:endParaRPr>
          </a:p>
          <a:p>
            <a:endParaRPr lang="en-US" dirty="0" smtClean="0">
              <a:latin typeface="Arial" charset="0"/>
            </a:endParaRPr>
          </a:p>
          <a:p>
            <a:r>
              <a:rPr lang="en-US" i="1" dirty="0" smtClean="0"/>
              <a:t>Dave Simko, IAESB Professional Skepticism Taskforce Chair and PSWG Member</a:t>
            </a:r>
          </a:p>
          <a:p>
            <a:endParaRPr lang="en-US" dirty="0" smtClean="0">
              <a:latin typeface="Arial" charset="0"/>
            </a:endParaRPr>
          </a:p>
          <a:p>
            <a:endParaRPr lang="en-US" dirty="0">
              <a:latin typeface="Arial" charset="0"/>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8"/>
          <p:cNvSpPr>
            <a:spLocks noGrp="1" noChangeArrowheads="1"/>
          </p:cNvSpPr>
          <p:nvPr>
            <p:ph type="title"/>
          </p:nvPr>
        </p:nvSpPr>
        <p:spPr/>
        <p:txBody>
          <a:bodyPr/>
          <a:lstStyle/>
          <a:p>
            <a:pPr eaLnBrk="1" hangingPunct="1"/>
            <a:r>
              <a:rPr lang="en-US" dirty="0" smtClean="0"/>
              <a:t>False Assurance video – part 2 discussion</a:t>
            </a:r>
          </a:p>
        </p:txBody>
      </p:sp>
      <p:sp>
        <p:nvSpPr>
          <p:cNvPr id="10243" name="Rectangle 9"/>
          <p:cNvSpPr>
            <a:spLocks noGrp="1" noChangeArrowheads="1"/>
          </p:cNvSpPr>
          <p:nvPr>
            <p:ph type="body" idx="1"/>
          </p:nvPr>
        </p:nvSpPr>
        <p:spPr/>
        <p:txBody>
          <a:bodyPr/>
          <a:lstStyle/>
          <a:p>
            <a:pPr lvl="0"/>
            <a:r>
              <a:rPr lang="en-US" sz="1500" dirty="0"/>
              <a:t>If you were the engagement partner, would you have involved a specialist? If so, why?</a:t>
            </a:r>
          </a:p>
          <a:p>
            <a:r>
              <a:rPr lang="en-GB" sz="1500" dirty="0"/>
              <a:t>If the valuation is used in a review control over the impairment analysis, how would the independent expert’s conclusion affect our ICFR procedures?</a:t>
            </a:r>
            <a:endParaRPr lang="en-US" sz="1500" dirty="0"/>
          </a:p>
          <a:p>
            <a:pPr lvl="0"/>
            <a:r>
              <a:rPr lang="en-US" sz="1500" dirty="0"/>
              <a:t>What are some ways that you encourage junior team members to maintain a questioning mindset when performing procedures?</a:t>
            </a:r>
          </a:p>
          <a:p>
            <a:pPr lvl="0"/>
            <a:r>
              <a:rPr lang="en-US" sz="1500" dirty="0"/>
              <a:t>Did the engagement partner treat the report from the audit staff member properly? How would you have handled the situation? If this were an integrated audit, would that change your considerations?</a:t>
            </a:r>
          </a:p>
          <a:p>
            <a:r>
              <a:rPr lang="en-GB" sz="1500" dirty="0"/>
              <a:t>What fraud risks should have been identified during the audit team’s meeting?</a:t>
            </a:r>
          </a:p>
          <a:p>
            <a:pPr lvl="0"/>
            <a:endParaRPr lang="en-US" sz="1500" dirty="0"/>
          </a:p>
        </p:txBody>
      </p:sp>
    </p:spTree>
    <p:extLst>
      <p:ext uri="{BB962C8B-B14F-4D97-AF65-F5344CB8AC3E}">
        <p14:creationId xmlns:p14="http://schemas.microsoft.com/office/powerpoint/2010/main" val="23662492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8"/>
          <p:cNvSpPr>
            <a:spLocks noGrp="1" noChangeArrowheads="1"/>
          </p:cNvSpPr>
          <p:nvPr>
            <p:ph type="title"/>
          </p:nvPr>
        </p:nvSpPr>
        <p:spPr/>
        <p:txBody>
          <a:bodyPr/>
          <a:lstStyle/>
          <a:p>
            <a:pPr eaLnBrk="1" hangingPunct="1"/>
            <a:r>
              <a:rPr lang="en-US" dirty="0" smtClean="0"/>
              <a:t>Key takeaways</a:t>
            </a:r>
          </a:p>
        </p:txBody>
      </p:sp>
      <p:sp>
        <p:nvSpPr>
          <p:cNvPr id="10243" name="Rectangle 9"/>
          <p:cNvSpPr>
            <a:spLocks noGrp="1" noChangeArrowheads="1"/>
          </p:cNvSpPr>
          <p:nvPr>
            <p:ph idx="1"/>
          </p:nvPr>
        </p:nvSpPr>
        <p:spPr/>
        <p:txBody>
          <a:bodyPr>
            <a:normAutofit/>
          </a:bodyPr>
          <a:lstStyle/>
          <a:p>
            <a:pPr>
              <a:lnSpc>
                <a:spcPct val="110000"/>
              </a:lnSpc>
            </a:pPr>
            <a:r>
              <a:rPr lang="en-US" sz="1500" dirty="0" smtClean="0"/>
              <a:t>Quality financial reporting is significantly influenced by the appropriate knowledge and behaviors of preparers, those charged with governance, and auditors</a:t>
            </a:r>
            <a:endParaRPr lang="en-US" sz="1500" dirty="0"/>
          </a:p>
          <a:p>
            <a:pPr>
              <a:lnSpc>
                <a:spcPct val="110000"/>
              </a:lnSpc>
            </a:pPr>
            <a:r>
              <a:rPr lang="en-US" sz="1500" dirty="0" smtClean="0"/>
              <a:t>Establishing a questioning mindset and the application of professional skepticism needs be developed, just like one’s knowledge of accounting and auditing matters</a:t>
            </a:r>
            <a:endParaRPr lang="en-US" sz="1500" dirty="0"/>
          </a:p>
          <a:p>
            <a:pPr>
              <a:lnSpc>
                <a:spcPct val="110000"/>
              </a:lnSpc>
            </a:pPr>
            <a:endParaRPr lang="en-US" sz="1650" b="1" dirty="0"/>
          </a:p>
        </p:txBody>
      </p:sp>
      <p:pic>
        <p:nvPicPr>
          <p:cNvPr id="4" name="Picture 10" descr="News paper 1.wmf"/>
          <p:cNvPicPr>
            <a:picLocks noChangeAspect="1"/>
          </p:cNvPicPr>
          <p:nvPr/>
        </p:nvPicPr>
        <p:blipFill>
          <a:blip r:embed="rId3" cstate="print">
            <a:extLst>
              <a:ext uri="{28A0092B-C50C-407E-A947-70E740481C1C}">
                <a14:useLocalDpi xmlns:a14="http://schemas.microsoft.com/office/drawing/2010/main"/>
              </a:ext>
            </a:extLst>
          </a:blip>
          <a:srcRect/>
          <a:stretch>
            <a:fillRect/>
          </a:stretch>
        </p:blipFill>
        <p:spPr bwMode="auto">
          <a:xfrm>
            <a:off x="6629401" y="394063"/>
            <a:ext cx="882413" cy="548640"/>
          </a:xfrm>
          <a:prstGeom prst="rect">
            <a:avLst/>
          </a:prstGeom>
          <a:noFill/>
          <a:ln w="9525">
            <a:noFill/>
            <a:miter lim="800000"/>
            <a:headEnd/>
            <a:tailEnd/>
          </a:ln>
        </p:spPr>
      </p:pic>
    </p:spTree>
    <p:extLst>
      <p:ext uri="{BB962C8B-B14F-4D97-AF65-F5344CB8AC3E}">
        <p14:creationId xmlns:p14="http://schemas.microsoft.com/office/powerpoint/2010/main" val="38796936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4"/>
          <p:cNvSpPr>
            <a:spLocks noGrp="1"/>
          </p:cNvSpPr>
          <p:nvPr>
            <p:ph type="title"/>
          </p:nvPr>
        </p:nvSpPr>
        <p:spPr>
          <a:xfrm>
            <a:off x="381000" y="457200"/>
            <a:ext cx="7543800" cy="400050"/>
          </a:xfrm>
        </p:spPr>
        <p:txBody>
          <a:bodyPr/>
          <a:lstStyle/>
          <a:p>
            <a:r>
              <a:rPr lang="en-US" sz="2000" dirty="0" smtClean="0">
                <a:latin typeface="Arial" charset="0"/>
              </a:rPr>
              <a:t>Skepticism-related Quotes: Can you guess who said this?</a:t>
            </a:r>
            <a:endParaRPr lang="en-US" sz="2000" dirty="0">
              <a:latin typeface="Arial" charset="0"/>
            </a:endParaRPr>
          </a:p>
        </p:txBody>
      </p:sp>
      <p:sp>
        <p:nvSpPr>
          <p:cNvPr id="30723" name="Subtitle 15"/>
          <p:cNvSpPr>
            <a:spLocks noGrp="1"/>
          </p:cNvSpPr>
          <p:nvPr>
            <p:ph type="subTitle" idx="10"/>
          </p:nvPr>
        </p:nvSpPr>
        <p:spPr/>
        <p:txBody>
          <a:bodyPr/>
          <a:lstStyle/>
          <a:p>
            <a:endParaRPr lang="en-US" dirty="0">
              <a:latin typeface="Arial" charset="0"/>
            </a:endParaRPr>
          </a:p>
        </p:txBody>
      </p:sp>
      <p:sp>
        <p:nvSpPr>
          <p:cNvPr id="2" name="Content Placeholder 1"/>
          <p:cNvSpPr>
            <a:spLocks noGrp="1"/>
          </p:cNvSpPr>
          <p:nvPr>
            <p:ph idx="1"/>
          </p:nvPr>
        </p:nvSpPr>
        <p:spPr/>
        <p:txBody>
          <a:bodyPr/>
          <a:lstStyle/>
          <a:p>
            <a:pPr marL="457200" indent="-457200">
              <a:spcBef>
                <a:spcPts val="1200"/>
              </a:spcBef>
              <a:buFont typeface="+mj-lt"/>
              <a:buAutoNum type="arabicPeriod"/>
            </a:pPr>
            <a:r>
              <a:rPr lang="en-US" sz="2000" dirty="0" smtClean="0"/>
              <a:t>“Those who can make you believe absurdities, can make you commit atrocities” (Hint: French born)</a:t>
            </a:r>
          </a:p>
          <a:p>
            <a:pPr marL="457200" indent="-457200">
              <a:spcBef>
                <a:spcPts val="1200"/>
              </a:spcBef>
              <a:buFont typeface="+mj-lt"/>
              <a:buAutoNum type="arabicPeriod"/>
            </a:pPr>
            <a:endParaRPr lang="en-US" sz="2000" dirty="0" smtClean="0"/>
          </a:p>
          <a:p>
            <a:pPr marL="457200" indent="-457200">
              <a:spcBef>
                <a:spcPts val="1200"/>
              </a:spcBef>
              <a:buFont typeface="+mj-lt"/>
              <a:buAutoNum type="arabicPeriod"/>
            </a:pPr>
            <a:r>
              <a:rPr lang="en-US" sz="2000" dirty="0" smtClean="0"/>
              <a:t>“Blind belief in authority is the greatest enemy of truth” (Hint: German born)</a:t>
            </a:r>
          </a:p>
          <a:p>
            <a:pPr lvl="1">
              <a:spcBef>
                <a:spcPts val="300"/>
              </a:spcBef>
            </a:pPr>
            <a:endParaRPr lang="en-US" sz="1400" dirty="0">
              <a:cs typeface="ＭＳ Ｐゴシック" charset="0"/>
            </a:endParaRPr>
          </a:p>
        </p:txBody>
      </p:sp>
    </p:spTree>
    <p:extLst>
      <p:ext uri="{BB962C8B-B14F-4D97-AF65-F5344CB8AC3E}">
        <p14:creationId xmlns:p14="http://schemas.microsoft.com/office/powerpoint/2010/main" val="3568273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4"/>
          <p:cNvSpPr>
            <a:spLocks noGrp="1"/>
          </p:cNvSpPr>
          <p:nvPr>
            <p:ph type="title"/>
          </p:nvPr>
        </p:nvSpPr>
        <p:spPr>
          <a:xfrm>
            <a:off x="381000" y="457200"/>
            <a:ext cx="7543800" cy="400050"/>
          </a:xfrm>
        </p:spPr>
        <p:txBody>
          <a:bodyPr/>
          <a:lstStyle/>
          <a:p>
            <a:r>
              <a:rPr lang="en-US" sz="2000" dirty="0" smtClean="0">
                <a:latin typeface="Arial" charset="0"/>
              </a:rPr>
              <a:t>Today’s Objectives</a:t>
            </a:r>
            <a:endParaRPr lang="en-US" sz="2000" dirty="0">
              <a:latin typeface="Arial" charset="0"/>
            </a:endParaRPr>
          </a:p>
        </p:txBody>
      </p:sp>
      <p:sp>
        <p:nvSpPr>
          <p:cNvPr id="30723" name="Subtitle 15"/>
          <p:cNvSpPr>
            <a:spLocks noGrp="1"/>
          </p:cNvSpPr>
          <p:nvPr>
            <p:ph type="subTitle" idx="10"/>
          </p:nvPr>
        </p:nvSpPr>
        <p:spPr/>
        <p:txBody>
          <a:bodyPr/>
          <a:lstStyle/>
          <a:p>
            <a:endParaRPr lang="en-US" dirty="0">
              <a:latin typeface="Arial" charset="0"/>
            </a:endParaRPr>
          </a:p>
        </p:txBody>
      </p:sp>
      <p:sp>
        <p:nvSpPr>
          <p:cNvPr id="2" name="Content Placeholder 1"/>
          <p:cNvSpPr>
            <a:spLocks noGrp="1"/>
          </p:cNvSpPr>
          <p:nvPr>
            <p:ph idx="1"/>
          </p:nvPr>
        </p:nvSpPr>
        <p:spPr/>
        <p:txBody>
          <a:bodyPr/>
          <a:lstStyle/>
          <a:p>
            <a:pPr>
              <a:spcBef>
                <a:spcPts val="1200"/>
              </a:spcBef>
            </a:pPr>
            <a:r>
              <a:rPr lang="en-US" sz="1800" dirty="0" smtClean="0"/>
              <a:t>Summarize key themes related to professional skepticism from the IAASB’s Invitation to Comment (ITC): Enhancing Audit Quality in the Public Interest</a:t>
            </a:r>
          </a:p>
          <a:p>
            <a:pPr marL="342900" lvl="1" indent="-342900">
              <a:spcBef>
                <a:spcPts val="1200"/>
              </a:spcBef>
              <a:buChar char="•"/>
            </a:pPr>
            <a:r>
              <a:rPr lang="en-US" sz="1800" dirty="0" smtClean="0">
                <a:cs typeface="ＭＳ Ｐゴシック" charset="0"/>
              </a:rPr>
              <a:t>Provoke discussions on how accountants, auditors, and company directors should act when facing difficult situations</a:t>
            </a:r>
          </a:p>
          <a:p>
            <a:pPr lvl="1">
              <a:spcBef>
                <a:spcPts val="300"/>
              </a:spcBef>
            </a:pPr>
            <a:endParaRPr lang="en-US" sz="1400" dirty="0">
              <a:cs typeface="ＭＳ Ｐゴシック" charset="0"/>
            </a:endParaRPr>
          </a:p>
        </p:txBody>
      </p:sp>
    </p:spTree>
    <p:extLst>
      <p:ext uri="{BB962C8B-B14F-4D97-AF65-F5344CB8AC3E}">
        <p14:creationId xmlns:p14="http://schemas.microsoft.com/office/powerpoint/2010/main" val="2379035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464" y="400050"/>
            <a:ext cx="7638536" cy="514350"/>
          </a:xfrm>
        </p:spPr>
        <p:txBody>
          <a:bodyPr/>
          <a:lstStyle/>
          <a:p>
            <a:pPr>
              <a:spcBef>
                <a:spcPts val="900"/>
              </a:spcBef>
            </a:pPr>
            <a:r>
              <a:rPr lang="en-US" sz="2000" dirty="0" smtClean="0"/>
              <a:t>Key themes– IAASB ITC</a:t>
            </a:r>
            <a:endParaRPr lang="en-US" sz="2000" dirty="0"/>
          </a:p>
        </p:txBody>
      </p:sp>
      <p:sp>
        <p:nvSpPr>
          <p:cNvPr id="3" name="Content Placeholder 2"/>
          <p:cNvSpPr>
            <a:spLocks noGrp="1"/>
          </p:cNvSpPr>
          <p:nvPr>
            <p:ph idx="1"/>
          </p:nvPr>
        </p:nvSpPr>
        <p:spPr>
          <a:xfrm>
            <a:off x="228600" y="971550"/>
            <a:ext cx="8572500" cy="3600450"/>
          </a:xfrm>
        </p:spPr>
        <p:txBody>
          <a:bodyPr/>
          <a:lstStyle/>
          <a:p>
            <a:pPr marL="257175" lvl="1" indent="-257175">
              <a:buChar char="•"/>
            </a:pPr>
            <a:endParaRPr lang="en-US" sz="1200" dirty="0" smtClean="0">
              <a:cs typeface="ＭＳ Ｐゴシック" charset="0"/>
            </a:endParaRPr>
          </a:p>
          <a:p>
            <a:pPr marL="257175" lvl="1" indent="-257175">
              <a:buChar char="•"/>
            </a:pPr>
            <a:r>
              <a:rPr lang="en-US" sz="1200" dirty="0" smtClean="0">
                <a:cs typeface="ＭＳ Ｐゴシック" charset="0"/>
              </a:rPr>
              <a:t>PS </a:t>
            </a:r>
            <a:r>
              <a:rPr lang="en-US" sz="1200" dirty="0">
                <a:cs typeface="ＭＳ Ｐゴシック" charset="0"/>
              </a:rPr>
              <a:t>is about the appropriate </a:t>
            </a:r>
            <a:r>
              <a:rPr lang="en-US" sz="1200" dirty="0">
                <a:solidFill>
                  <a:srgbClr val="0000FF"/>
                </a:solidFill>
                <a:cs typeface="ＭＳ Ｐゴシック" charset="0"/>
              </a:rPr>
              <a:t>mindset </a:t>
            </a:r>
            <a:r>
              <a:rPr lang="en-US" sz="1200" dirty="0">
                <a:cs typeface="ＭＳ Ｐゴシック" charset="0"/>
              </a:rPr>
              <a:t>of the auditor</a:t>
            </a:r>
          </a:p>
          <a:p>
            <a:pPr lvl="1"/>
            <a:r>
              <a:rPr lang="en-US" sz="1200" dirty="0" smtClean="0"/>
              <a:t>Concerns </a:t>
            </a:r>
            <a:r>
              <a:rPr lang="en-US" sz="1200" dirty="0"/>
              <a:t>over a lack of </a:t>
            </a:r>
            <a:r>
              <a:rPr lang="en-US" sz="1200" dirty="0" smtClean="0"/>
              <a:t>PS </a:t>
            </a:r>
            <a:r>
              <a:rPr lang="en-US" sz="1200" dirty="0"/>
              <a:t>in audits cannot be fixed in isolation by changes to the definition or within the IAASB’s International </a:t>
            </a:r>
            <a:r>
              <a:rPr lang="en-US" sz="1200" dirty="0" smtClean="0"/>
              <a:t>Standards</a:t>
            </a:r>
          </a:p>
          <a:p>
            <a:pPr lvl="1"/>
            <a:r>
              <a:rPr lang="en-US" sz="1200" dirty="0" smtClean="0"/>
              <a:t>Mixed views over whether the definition needs to be changed or whether the IAASB could instead be more clear how it expects PS to be demonstrated</a:t>
            </a:r>
          </a:p>
          <a:p>
            <a:pPr marL="257175" lvl="1" indent="-257175">
              <a:buChar char="•"/>
            </a:pPr>
            <a:r>
              <a:rPr lang="en-US" sz="1200" dirty="0">
                <a:cs typeface="ＭＳ Ｐゴシック" charset="0"/>
              </a:rPr>
              <a:t>PS is about </a:t>
            </a:r>
            <a:r>
              <a:rPr lang="en-US" sz="1200" dirty="0">
                <a:solidFill>
                  <a:srgbClr val="0000FF"/>
                </a:solidFill>
                <a:cs typeface="ＭＳ Ｐゴシック" charset="0"/>
              </a:rPr>
              <a:t>behavior</a:t>
            </a:r>
            <a:r>
              <a:rPr lang="en-US" sz="1200" dirty="0">
                <a:cs typeface="ＭＳ Ｐゴシック" charset="0"/>
              </a:rPr>
              <a:t>–how can auditors be encouraged to act as critical challengers?</a:t>
            </a:r>
          </a:p>
          <a:p>
            <a:pPr lvl="1"/>
            <a:r>
              <a:rPr lang="en-US" sz="1200" dirty="0" smtClean="0"/>
              <a:t>Can changes to certain auditing standards more effectively direct auditors to what is expected?</a:t>
            </a:r>
          </a:p>
          <a:p>
            <a:pPr lvl="1"/>
            <a:r>
              <a:rPr lang="en-US" sz="1200" dirty="0" smtClean="0"/>
              <a:t>How does the culture of the firm influence and encourage skeptical behavior?</a:t>
            </a:r>
          </a:p>
          <a:p>
            <a:pPr lvl="1"/>
            <a:r>
              <a:rPr lang="en-US" sz="1200" dirty="0">
                <a:cs typeface="ＭＳ Ｐゴシック" charset="0"/>
              </a:rPr>
              <a:t>Additional guidance on exercising </a:t>
            </a:r>
            <a:r>
              <a:rPr lang="en-US" sz="1200" dirty="0" smtClean="0">
                <a:cs typeface="ＭＳ Ｐゴシック" charset="0"/>
              </a:rPr>
              <a:t>PS in </a:t>
            </a:r>
            <a:r>
              <a:rPr lang="en-US" sz="1200" dirty="0">
                <a:cs typeface="ＭＳ Ｐゴシック" charset="0"/>
              </a:rPr>
              <a:t>particular circumstances (e.g., when auditing highly judgmental areas) would be helpful to enhance </a:t>
            </a:r>
            <a:r>
              <a:rPr lang="en-US" sz="1200" dirty="0" smtClean="0">
                <a:cs typeface="ＭＳ Ｐゴシック" charset="0"/>
              </a:rPr>
              <a:t>practice – linkage to IAASB’s ISA 540 project</a:t>
            </a:r>
            <a:endParaRPr lang="en-US" sz="1200" dirty="0">
              <a:cs typeface="ＭＳ Ｐゴシック" charset="0"/>
            </a:endParaRPr>
          </a:p>
          <a:p>
            <a:pPr marL="257175" lvl="1" indent="-257175">
              <a:buChar char="•"/>
            </a:pPr>
            <a:r>
              <a:rPr lang="en-US" sz="1200" dirty="0">
                <a:cs typeface="ＭＳ Ｐゴシック" charset="0"/>
              </a:rPr>
              <a:t>Auditors need a sufficient </a:t>
            </a:r>
            <a:r>
              <a:rPr lang="en-US" sz="1200" dirty="0">
                <a:solidFill>
                  <a:srgbClr val="0000FF"/>
                </a:solidFill>
                <a:cs typeface="ＭＳ Ｐゴシック" charset="0"/>
              </a:rPr>
              <a:t>knowledge of the business </a:t>
            </a:r>
            <a:r>
              <a:rPr lang="en-US" sz="1200" dirty="0">
                <a:cs typeface="ＭＳ Ｐゴシック" charset="0"/>
              </a:rPr>
              <a:t>to more effectively challenge management, and better consider evidence obtained – PS relevant throughout the audit </a:t>
            </a:r>
          </a:p>
          <a:p>
            <a:pPr lvl="1"/>
            <a:r>
              <a:rPr lang="en-US" sz="1200" dirty="0" smtClean="0"/>
              <a:t>Linkage to the IAASB’s ISA 315 (Revised) project  </a:t>
            </a:r>
          </a:p>
        </p:txBody>
      </p:sp>
      <p:sp>
        <p:nvSpPr>
          <p:cNvPr id="5" name="Subtitle 4"/>
          <p:cNvSpPr>
            <a:spLocks noGrp="1"/>
          </p:cNvSpPr>
          <p:nvPr>
            <p:ph type="subTitle" idx="10"/>
          </p:nvPr>
        </p:nvSpPr>
        <p:spPr/>
        <p:txBody>
          <a:bodyPr/>
          <a:lstStyle/>
          <a:p>
            <a:endParaRPr lang="en-US"/>
          </a:p>
        </p:txBody>
      </p:sp>
    </p:spTree>
    <p:extLst>
      <p:ext uri="{BB962C8B-B14F-4D97-AF65-F5344CB8AC3E}">
        <p14:creationId xmlns:p14="http://schemas.microsoft.com/office/powerpoint/2010/main" val="1230966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464" y="400050"/>
            <a:ext cx="7638536" cy="514350"/>
          </a:xfrm>
        </p:spPr>
        <p:txBody>
          <a:bodyPr/>
          <a:lstStyle/>
          <a:p>
            <a:pPr>
              <a:spcBef>
                <a:spcPts val="900"/>
              </a:spcBef>
            </a:pPr>
            <a:r>
              <a:rPr lang="en-US" sz="2000" dirty="0" smtClean="0"/>
              <a:t>Key themes – IAASB ITC</a:t>
            </a:r>
            <a:r>
              <a:rPr lang="en-US" dirty="0" smtClean="0"/>
              <a:t> </a:t>
            </a:r>
            <a:r>
              <a:rPr lang="en-US" sz="2000" dirty="0" smtClean="0"/>
              <a:t>(cont.)</a:t>
            </a:r>
            <a:endParaRPr lang="en-US" sz="2000" dirty="0"/>
          </a:p>
        </p:txBody>
      </p:sp>
      <p:sp>
        <p:nvSpPr>
          <p:cNvPr id="3" name="Content Placeholder 2"/>
          <p:cNvSpPr>
            <a:spLocks noGrp="1"/>
          </p:cNvSpPr>
          <p:nvPr>
            <p:ph idx="1"/>
          </p:nvPr>
        </p:nvSpPr>
        <p:spPr>
          <a:xfrm>
            <a:off x="228600" y="971550"/>
            <a:ext cx="8743950" cy="3600450"/>
          </a:xfrm>
        </p:spPr>
        <p:txBody>
          <a:bodyPr/>
          <a:lstStyle/>
          <a:p>
            <a:pPr marL="257175" lvl="1" indent="-257175">
              <a:buChar char="•"/>
            </a:pPr>
            <a:endParaRPr lang="en-US" sz="1200" dirty="0" smtClean="0">
              <a:cs typeface="ＭＳ Ｐゴシック" charset="0"/>
            </a:endParaRPr>
          </a:p>
          <a:p>
            <a:pPr marL="257175" lvl="1" indent="-257175">
              <a:buChar char="•"/>
            </a:pPr>
            <a:r>
              <a:rPr lang="en-US" sz="1200" dirty="0" smtClean="0">
                <a:cs typeface="ＭＳ Ｐゴシック" charset="0"/>
              </a:rPr>
              <a:t>Strong </a:t>
            </a:r>
            <a:r>
              <a:rPr lang="en-US" sz="1200" dirty="0">
                <a:cs typeface="ＭＳ Ｐゴシック" charset="0"/>
              </a:rPr>
              <a:t>link between PS and the role of the </a:t>
            </a:r>
            <a:r>
              <a:rPr lang="en-US" sz="1200" dirty="0">
                <a:solidFill>
                  <a:srgbClr val="0000FF"/>
                </a:solidFill>
                <a:cs typeface="ＭＳ Ｐゴシック" charset="0"/>
              </a:rPr>
              <a:t>“tone at the top”</a:t>
            </a:r>
            <a:r>
              <a:rPr lang="en-US" sz="1200" dirty="0">
                <a:cs typeface="ＭＳ Ｐゴシック" charset="0"/>
              </a:rPr>
              <a:t> and the </a:t>
            </a:r>
            <a:r>
              <a:rPr lang="en-US" sz="1200" dirty="0">
                <a:solidFill>
                  <a:srgbClr val="0000FF"/>
                </a:solidFill>
                <a:cs typeface="ＭＳ Ｐゴシック" charset="0"/>
              </a:rPr>
              <a:t>“tone at the middle”</a:t>
            </a:r>
          </a:p>
          <a:p>
            <a:pPr lvl="1"/>
            <a:r>
              <a:rPr lang="en-US" sz="1200" dirty="0" smtClean="0"/>
              <a:t>Audit </a:t>
            </a:r>
            <a:r>
              <a:rPr lang="en-US" sz="1200" dirty="0"/>
              <a:t>firm, the engagement partner, senior staff, and the engagement quality control (EQC) reviewer (where applicable</a:t>
            </a:r>
            <a:r>
              <a:rPr lang="en-US" sz="1200" dirty="0" smtClean="0"/>
              <a:t>) all have a role – communication and mentoring particularly important</a:t>
            </a:r>
          </a:p>
          <a:p>
            <a:pPr lvl="1"/>
            <a:r>
              <a:rPr lang="en-US" sz="1200" dirty="0"/>
              <a:t>Linkage to the IAASB’s </a:t>
            </a:r>
            <a:r>
              <a:rPr lang="en-US" sz="1200" dirty="0" smtClean="0"/>
              <a:t>Quality Control </a:t>
            </a:r>
            <a:r>
              <a:rPr lang="en-US" sz="1200" dirty="0"/>
              <a:t>project  </a:t>
            </a:r>
          </a:p>
          <a:p>
            <a:pPr marL="257175" lvl="1" indent="-257175">
              <a:buChar char="•"/>
            </a:pPr>
            <a:r>
              <a:rPr lang="en-US" sz="1200" dirty="0">
                <a:solidFill>
                  <a:srgbClr val="0000FF"/>
                </a:solidFill>
                <a:cs typeface="ＭＳ Ｐゴシック" charset="0"/>
              </a:rPr>
              <a:t>Training and education </a:t>
            </a:r>
            <a:r>
              <a:rPr lang="en-US" sz="1200" dirty="0">
                <a:cs typeface="ＭＳ Ｐゴシック" charset="0"/>
              </a:rPr>
              <a:t>is important to infuse a professional skeptical attitude into the “DNA” of auditors </a:t>
            </a:r>
          </a:p>
          <a:p>
            <a:pPr lvl="1"/>
            <a:r>
              <a:rPr lang="en-US" sz="1200" dirty="0"/>
              <a:t>Raise awareness for auditors of their (and management’s) potential biases, including within the standards</a:t>
            </a:r>
          </a:p>
          <a:p>
            <a:pPr marL="257175" lvl="1" indent="-257175">
              <a:buChar char="•"/>
            </a:pPr>
            <a:r>
              <a:rPr lang="en-US" sz="1200" dirty="0">
                <a:cs typeface="ＭＳ Ｐゴシック" charset="0"/>
              </a:rPr>
              <a:t>Support for a </a:t>
            </a:r>
            <a:r>
              <a:rPr lang="en-US" sz="1200" dirty="0">
                <a:solidFill>
                  <a:srgbClr val="0000FF"/>
                </a:solidFill>
                <a:cs typeface="ＭＳ Ｐゴシック" charset="0"/>
              </a:rPr>
              <a:t>joint approach </a:t>
            </a:r>
            <a:r>
              <a:rPr lang="en-US" sz="1200" dirty="0">
                <a:cs typeface="ＭＳ Ｐゴシック" charset="0"/>
              </a:rPr>
              <a:t>by the IAASB, IESBA, and IAESB, with a focus on </a:t>
            </a:r>
          </a:p>
          <a:p>
            <a:pPr lvl="1"/>
            <a:r>
              <a:rPr lang="en-US" sz="1200" dirty="0" smtClean="0"/>
              <a:t>Consistency </a:t>
            </a:r>
            <a:r>
              <a:rPr lang="en-US" sz="1200" dirty="0"/>
              <a:t>between the SSBs on the concept/definition of </a:t>
            </a:r>
            <a:r>
              <a:rPr lang="en-US" sz="1200" dirty="0" smtClean="0"/>
              <a:t>PS </a:t>
            </a:r>
          </a:p>
          <a:p>
            <a:pPr lvl="1"/>
            <a:r>
              <a:rPr lang="en-US" sz="1200" dirty="0" smtClean="0"/>
              <a:t>Clarification </a:t>
            </a:r>
            <a:r>
              <a:rPr lang="en-US" sz="1200" dirty="0"/>
              <a:t>as to how the concept of </a:t>
            </a:r>
            <a:r>
              <a:rPr lang="en-US" sz="1200" dirty="0" smtClean="0"/>
              <a:t>PS </a:t>
            </a:r>
            <a:r>
              <a:rPr lang="en-US" sz="1200" dirty="0"/>
              <a:t>relates to the fundamental principles in the IESBA </a:t>
            </a:r>
            <a:r>
              <a:rPr lang="en-US" sz="1200" dirty="0" smtClean="0"/>
              <a:t>Code – is a lack of PS noted in audits actually more a lack </a:t>
            </a:r>
            <a:r>
              <a:rPr lang="en-US" sz="1200" dirty="0"/>
              <a:t>of due care, objectivity, or professional </a:t>
            </a:r>
            <a:r>
              <a:rPr lang="en-US" sz="1200" dirty="0" smtClean="0"/>
              <a:t>competence?   </a:t>
            </a:r>
          </a:p>
          <a:p>
            <a:pPr marL="257175" lvl="1" indent="-257175">
              <a:buChar char="•"/>
            </a:pPr>
            <a:r>
              <a:rPr lang="en-US" sz="1200" dirty="0">
                <a:cs typeface="ＭＳ Ｐゴシック" charset="0"/>
              </a:rPr>
              <a:t>Planned actions should match the </a:t>
            </a:r>
            <a:r>
              <a:rPr lang="en-US" sz="1200" dirty="0">
                <a:solidFill>
                  <a:srgbClr val="0000FF"/>
                </a:solidFill>
                <a:cs typeface="ＭＳ Ｐゴシック" charset="0"/>
              </a:rPr>
              <a:t>impediments </a:t>
            </a:r>
            <a:r>
              <a:rPr lang="en-US" sz="1200" dirty="0">
                <a:cs typeface="ＭＳ Ｐゴシック" charset="0"/>
              </a:rPr>
              <a:t>they are designed to address – at the individual level, engagement level, firm level, and profession levels</a:t>
            </a:r>
          </a:p>
        </p:txBody>
      </p:sp>
      <p:sp>
        <p:nvSpPr>
          <p:cNvPr id="5" name="Subtitle 4"/>
          <p:cNvSpPr>
            <a:spLocks noGrp="1"/>
          </p:cNvSpPr>
          <p:nvPr>
            <p:ph type="subTitle" idx="10"/>
          </p:nvPr>
        </p:nvSpPr>
        <p:spPr/>
        <p:txBody>
          <a:bodyPr/>
          <a:lstStyle/>
          <a:p>
            <a:endParaRPr lang="en-US"/>
          </a:p>
        </p:txBody>
      </p:sp>
    </p:spTree>
    <p:extLst>
      <p:ext uri="{BB962C8B-B14F-4D97-AF65-F5344CB8AC3E}">
        <p14:creationId xmlns:p14="http://schemas.microsoft.com/office/powerpoint/2010/main" val="17853450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464" y="400050"/>
            <a:ext cx="7638536" cy="514350"/>
          </a:xfrm>
        </p:spPr>
        <p:txBody>
          <a:bodyPr/>
          <a:lstStyle/>
          <a:p>
            <a:pPr>
              <a:spcBef>
                <a:spcPts val="900"/>
              </a:spcBef>
            </a:pPr>
            <a:r>
              <a:rPr lang="en-US" sz="2000" dirty="0" smtClean="0"/>
              <a:t>False Assurance video: Background</a:t>
            </a:r>
            <a:endParaRPr lang="en-US" sz="2000" dirty="0"/>
          </a:p>
        </p:txBody>
      </p:sp>
      <p:sp>
        <p:nvSpPr>
          <p:cNvPr id="3" name="Content Placeholder 2"/>
          <p:cNvSpPr>
            <a:spLocks noGrp="1"/>
          </p:cNvSpPr>
          <p:nvPr>
            <p:ph idx="1"/>
          </p:nvPr>
        </p:nvSpPr>
        <p:spPr>
          <a:xfrm>
            <a:off x="390267" y="937569"/>
            <a:ext cx="8696583" cy="3600450"/>
          </a:xfrm>
        </p:spPr>
        <p:txBody>
          <a:bodyPr/>
          <a:lstStyle/>
          <a:p>
            <a:pPr marL="0" indent="0">
              <a:lnSpc>
                <a:spcPts val="2250"/>
              </a:lnSpc>
              <a:spcBef>
                <a:spcPts val="900"/>
              </a:spcBef>
              <a:buNone/>
            </a:pPr>
            <a:endParaRPr lang="en-US" sz="1200" dirty="0" smtClean="0"/>
          </a:p>
          <a:p>
            <a:pPr>
              <a:lnSpc>
                <a:spcPts val="2250"/>
              </a:lnSpc>
              <a:spcBef>
                <a:spcPts val="900"/>
              </a:spcBef>
            </a:pPr>
            <a:r>
              <a:rPr lang="en-US" sz="1600" dirty="0" smtClean="0">
                <a:solidFill>
                  <a:srgbClr val="000000">
                    <a:lumMod val="65000"/>
                    <a:lumOff val="35000"/>
                  </a:srgbClr>
                </a:solidFill>
              </a:rPr>
              <a:t>Created by the Institute of Chartered Accountants in England and Wales (ICAEW)</a:t>
            </a:r>
            <a:endParaRPr lang="en-US" sz="1600" dirty="0">
              <a:solidFill>
                <a:srgbClr val="000000">
                  <a:lumMod val="65000"/>
                  <a:lumOff val="35000"/>
                </a:srgbClr>
              </a:solidFill>
            </a:endParaRPr>
          </a:p>
          <a:p>
            <a:pPr>
              <a:lnSpc>
                <a:spcPts val="2250"/>
              </a:lnSpc>
              <a:spcBef>
                <a:spcPts val="900"/>
              </a:spcBef>
            </a:pPr>
            <a:r>
              <a:rPr lang="en-US" sz="1600" dirty="0" smtClean="0">
                <a:solidFill>
                  <a:srgbClr val="000000">
                    <a:lumMod val="65000"/>
                    <a:lumOff val="35000"/>
                  </a:srgbClr>
                </a:solidFill>
              </a:rPr>
              <a:t>A journey through two turbulent years in the life of a fictitious company called D-Merton</a:t>
            </a:r>
            <a:endParaRPr lang="en-US" sz="1600" dirty="0">
              <a:solidFill>
                <a:srgbClr val="000000">
                  <a:lumMod val="65000"/>
                  <a:lumOff val="35000"/>
                </a:srgbClr>
              </a:solidFill>
            </a:endParaRPr>
          </a:p>
          <a:p>
            <a:pPr>
              <a:lnSpc>
                <a:spcPts val="2250"/>
              </a:lnSpc>
              <a:spcBef>
                <a:spcPts val="900"/>
              </a:spcBef>
            </a:pPr>
            <a:r>
              <a:rPr lang="en-US" sz="1600" dirty="0" smtClean="0">
                <a:solidFill>
                  <a:srgbClr val="000000">
                    <a:lumMod val="65000"/>
                    <a:lumOff val="35000"/>
                  </a:srgbClr>
                </a:solidFill>
              </a:rPr>
              <a:t>Video incorporates realistic issues related to:</a:t>
            </a:r>
          </a:p>
          <a:p>
            <a:pPr lvl="1">
              <a:lnSpc>
                <a:spcPts val="2250"/>
              </a:lnSpc>
              <a:spcBef>
                <a:spcPts val="0"/>
              </a:spcBef>
            </a:pPr>
            <a:r>
              <a:rPr lang="en-US" sz="1400" dirty="0" smtClean="0">
                <a:solidFill>
                  <a:srgbClr val="000000">
                    <a:lumMod val="65000"/>
                    <a:lumOff val="35000"/>
                  </a:srgbClr>
                </a:solidFill>
              </a:rPr>
              <a:t>Valuation of technology assets and impairment</a:t>
            </a:r>
          </a:p>
          <a:p>
            <a:pPr lvl="1">
              <a:lnSpc>
                <a:spcPts val="2250"/>
              </a:lnSpc>
              <a:spcBef>
                <a:spcPts val="0"/>
              </a:spcBef>
            </a:pPr>
            <a:r>
              <a:rPr lang="en-US" sz="1400" dirty="0" smtClean="0">
                <a:solidFill>
                  <a:srgbClr val="000000">
                    <a:lumMod val="65000"/>
                    <a:lumOff val="35000"/>
                  </a:srgbClr>
                </a:solidFill>
              </a:rPr>
              <a:t>Related party transactions</a:t>
            </a:r>
          </a:p>
          <a:p>
            <a:pPr lvl="1">
              <a:lnSpc>
                <a:spcPts val="2250"/>
              </a:lnSpc>
              <a:spcBef>
                <a:spcPts val="0"/>
              </a:spcBef>
            </a:pPr>
            <a:r>
              <a:rPr lang="en-US" sz="1400" dirty="0" smtClean="0">
                <a:solidFill>
                  <a:srgbClr val="000000">
                    <a:lumMod val="65000"/>
                    <a:lumOff val="35000"/>
                  </a:srgbClr>
                </a:solidFill>
              </a:rPr>
              <a:t>Mindset decisions</a:t>
            </a:r>
          </a:p>
        </p:txBody>
      </p:sp>
      <p:sp>
        <p:nvSpPr>
          <p:cNvPr id="5" name="Subtitle 4"/>
          <p:cNvSpPr>
            <a:spLocks noGrp="1"/>
          </p:cNvSpPr>
          <p:nvPr>
            <p:ph type="subTitle" idx="10"/>
          </p:nvPr>
        </p:nvSpPr>
        <p:spPr/>
        <p:txBody>
          <a:bodyPr/>
          <a:lstStyle/>
          <a:p>
            <a:endParaRPr lang="en-US" dirty="0"/>
          </a:p>
        </p:txBody>
      </p:sp>
    </p:spTree>
    <p:extLst>
      <p:ext uri="{BB962C8B-B14F-4D97-AF65-F5344CB8AC3E}">
        <p14:creationId xmlns:p14="http://schemas.microsoft.com/office/powerpoint/2010/main" val="3042302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a:xfrm>
            <a:off x="358883" y="1809750"/>
            <a:ext cx="8113713" cy="1125140"/>
          </a:xfrm>
        </p:spPr>
        <p:txBody>
          <a:bodyPr/>
          <a:lstStyle/>
          <a:p>
            <a:r>
              <a:rPr lang="en-US" dirty="0" smtClean="0"/>
              <a:t>False Assurance video – part 1 and debrief</a:t>
            </a:r>
            <a:endParaRPr lang="en-US" dirty="0"/>
          </a:p>
        </p:txBody>
      </p:sp>
    </p:spTree>
    <p:extLst>
      <p:ext uri="{BB962C8B-B14F-4D97-AF65-F5344CB8AC3E}">
        <p14:creationId xmlns:p14="http://schemas.microsoft.com/office/powerpoint/2010/main" val="3422379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8"/>
          <p:cNvSpPr>
            <a:spLocks noGrp="1" noChangeArrowheads="1"/>
          </p:cNvSpPr>
          <p:nvPr>
            <p:ph type="title"/>
          </p:nvPr>
        </p:nvSpPr>
        <p:spPr/>
        <p:txBody>
          <a:bodyPr/>
          <a:lstStyle/>
          <a:p>
            <a:pPr eaLnBrk="1" hangingPunct="1"/>
            <a:r>
              <a:rPr lang="en-US" dirty="0" smtClean="0"/>
              <a:t>False Assurance video – part 1 discussion</a:t>
            </a:r>
          </a:p>
        </p:txBody>
      </p:sp>
      <p:sp>
        <p:nvSpPr>
          <p:cNvPr id="10243" name="Rectangle 9"/>
          <p:cNvSpPr>
            <a:spLocks noGrp="1" noChangeArrowheads="1"/>
          </p:cNvSpPr>
          <p:nvPr>
            <p:ph type="body" idx="1"/>
          </p:nvPr>
        </p:nvSpPr>
        <p:spPr/>
        <p:txBody>
          <a:bodyPr>
            <a:normAutofit fontScale="62500" lnSpcReduction="20000"/>
          </a:bodyPr>
          <a:lstStyle/>
          <a:p>
            <a:pPr lvl="0">
              <a:lnSpc>
                <a:spcPct val="120000"/>
              </a:lnSpc>
            </a:pPr>
            <a:r>
              <a:rPr lang="en-US" dirty="0"/>
              <a:t>Do you think the impairment test should be conducted on the original acquired technology asset in isolation </a:t>
            </a:r>
            <a:r>
              <a:rPr lang="en-US" dirty="0" smtClean="0"/>
              <a:t>or </a:t>
            </a:r>
            <a:r>
              <a:rPr lang="en-US" dirty="0"/>
              <a:t>should it be tested instead as part of a wider reporting unit to include the other development </a:t>
            </a:r>
            <a:r>
              <a:rPr lang="en-US" dirty="0" smtClean="0"/>
              <a:t>assets?</a:t>
            </a:r>
            <a:endParaRPr lang="en-US" dirty="0"/>
          </a:p>
          <a:p>
            <a:pPr lvl="0">
              <a:lnSpc>
                <a:spcPct val="120000"/>
              </a:lnSpc>
            </a:pPr>
            <a:r>
              <a:rPr lang="en-GB" dirty="0" smtClean="0"/>
              <a:t>Have the auditors done </a:t>
            </a:r>
            <a:r>
              <a:rPr lang="en-GB" dirty="0"/>
              <a:t>enough to </a:t>
            </a:r>
            <a:r>
              <a:rPr lang="en-GB" dirty="0" smtClean="0"/>
              <a:t>verify </a:t>
            </a:r>
            <a:r>
              <a:rPr lang="en-US" dirty="0" smtClean="0"/>
              <a:t>there </a:t>
            </a:r>
            <a:r>
              <a:rPr lang="en-US" dirty="0"/>
              <a:t>is a sufficient link between the later versions and the original technology</a:t>
            </a:r>
            <a:r>
              <a:rPr lang="en-US" dirty="0" smtClean="0"/>
              <a:t>?</a:t>
            </a:r>
            <a:r>
              <a:rPr lang="en-GB" dirty="0" smtClean="0"/>
              <a:t> </a:t>
            </a:r>
            <a:r>
              <a:rPr lang="en-GB" dirty="0"/>
              <a:t> If not, what more should </a:t>
            </a:r>
            <a:r>
              <a:rPr lang="en-GB" dirty="0" smtClean="0"/>
              <a:t>they have </a:t>
            </a:r>
            <a:r>
              <a:rPr lang="en-GB" dirty="0"/>
              <a:t>done</a:t>
            </a:r>
            <a:r>
              <a:rPr lang="en-GB" dirty="0" smtClean="0"/>
              <a:t>?</a:t>
            </a:r>
          </a:p>
          <a:p>
            <a:pPr>
              <a:lnSpc>
                <a:spcPct val="120000"/>
              </a:lnSpc>
            </a:pPr>
            <a:r>
              <a:rPr lang="en-GB" dirty="0"/>
              <a:t>How would </a:t>
            </a:r>
            <a:r>
              <a:rPr lang="en-GB" dirty="0" smtClean="0"/>
              <a:t>control </a:t>
            </a:r>
            <a:r>
              <a:rPr lang="en-GB" dirty="0"/>
              <a:t>testing procedures be impacted if budgeted sales information is the basis for developing the projected financial information (PFI) in the technology valuation that is used within management’s review control over the impairment </a:t>
            </a:r>
            <a:r>
              <a:rPr lang="en-GB" dirty="0" smtClean="0"/>
              <a:t>analysis?</a:t>
            </a:r>
            <a:endParaRPr lang="en-GB" dirty="0"/>
          </a:p>
          <a:p>
            <a:pPr>
              <a:lnSpc>
                <a:spcPct val="120000"/>
              </a:lnSpc>
            </a:pPr>
            <a:r>
              <a:rPr lang="en-US" dirty="0" smtClean="0"/>
              <a:t>Do </a:t>
            </a:r>
            <a:r>
              <a:rPr lang="en-US" dirty="0"/>
              <a:t>you believe that sufficient procedures were performed regarding the CEO’s sister's former connection to Premintel? If not, what should the auditors have done</a:t>
            </a:r>
            <a:r>
              <a:rPr lang="en-US" dirty="0" smtClean="0"/>
              <a:t>?</a:t>
            </a:r>
            <a:endParaRPr lang="en-US" dirty="0"/>
          </a:p>
        </p:txBody>
      </p:sp>
    </p:spTree>
    <p:extLst>
      <p:ext uri="{BB962C8B-B14F-4D97-AF65-F5344CB8AC3E}">
        <p14:creationId xmlns:p14="http://schemas.microsoft.com/office/powerpoint/2010/main" val="27603058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a:xfrm>
            <a:off x="358883" y="1809750"/>
            <a:ext cx="8113713" cy="1125140"/>
          </a:xfrm>
        </p:spPr>
        <p:txBody>
          <a:bodyPr/>
          <a:lstStyle/>
          <a:p>
            <a:r>
              <a:rPr lang="en-US" dirty="0" smtClean="0"/>
              <a:t>False Assurance video – part 2 and debrief</a:t>
            </a:r>
            <a:endParaRPr lang="en-US" dirty="0"/>
          </a:p>
        </p:txBody>
      </p:sp>
    </p:spTree>
    <p:extLst>
      <p:ext uri="{BB962C8B-B14F-4D97-AF65-F5344CB8AC3E}">
        <p14:creationId xmlns:p14="http://schemas.microsoft.com/office/powerpoint/2010/main" val="161708651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IAESB_Powerpoint_template_GREEN RIBBON_WIDESCREEN">
  <a:themeElements>
    <a:clrScheme name="IFAC">
      <a:dk1>
        <a:srgbClr val="000000"/>
      </a:dk1>
      <a:lt1>
        <a:srgbClr val="FFFFFF"/>
      </a:lt1>
      <a:dk2>
        <a:srgbClr val="000000"/>
      </a:dk2>
      <a:lt2>
        <a:srgbClr val="808080"/>
      </a:lt2>
      <a:accent1>
        <a:srgbClr val="005BAA"/>
      </a:accent1>
      <a:accent2>
        <a:srgbClr val="00C0F3"/>
      </a:accent2>
      <a:accent3>
        <a:srgbClr val="F15A22"/>
      </a:accent3>
      <a:accent4>
        <a:srgbClr val="FAA61A"/>
      </a:accent4>
      <a:accent5>
        <a:srgbClr val="0D9C4A"/>
      </a:accent5>
      <a:accent6>
        <a:srgbClr val="8DC63F"/>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8" id="{A5F2A7CB-789D-4AF7-A7BC-508862498D74}" vid="{7324F0A2-AED4-4DE9-A40C-967EC890A3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IAESB_Powerpoint_template_GREEN RIBBON_WIDESCREEN</Template>
  <TotalTime>10773</TotalTime>
  <Words>796</Words>
  <Application>Microsoft Office PowerPoint</Application>
  <PresentationFormat>On-screen Show (16:9)</PresentationFormat>
  <Paragraphs>66</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IAESB_Powerpoint_template_GREEN RIBBON_WIDESCREEN</vt:lpstr>
      <vt:lpstr>Making professional judgments and applying skepticism in financial reporting and auditing </vt:lpstr>
      <vt:lpstr>Skepticism-related Quotes: Can you guess who said this?</vt:lpstr>
      <vt:lpstr>Today’s Objectives</vt:lpstr>
      <vt:lpstr>Key themes– IAASB ITC</vt:lpstr>
      <vt:lpstr>Key themes – IAASB ITC (cont.)</vt:lpstr>
      <vt:lpstr>False Assurance video: Background</vt:lpstr>
      <vt:lpstr>PowerPoint Presentation</vt:lpstr>
      <vt:lpstr>False Assurance video – part 1 discussion</vt:lpstr>
      <vt:lpstr>PowerPoint Presentation</vt:lpstr>
      <vt:lpstr>False Assurance video – part 2 discussion</vt:lpstr>
      <vt:lpstr>Key takeaways</vt:lpstr>
    </vt:vector>
  </TitlesOfParts>
  <Company>Ernst &amp; Young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Headline 24pt Arial Bold</dc:title>
  <dc:creator>Susan A Flis</dc:creator>
  <cp:lastModifiedBy>Jermakowicz, Eva</cp:lastModifiedBy>
  <cp:revision>106</cp:revision>
  <cp:lastPrinted>2016-09-26T19:06:45Z</cp:lastPrinted>
  <dcterms:created xsi:type="dcterms:W3CDTF">2016-09-19T18:57:51Z</dcterms:created>
  <dcterms:modified xsi:type="dcterms:W3CDTF">2017-01-27T00:36:01Z</dcterms:modified>
</cp:coreProperties>
</file>